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 saveSubsetFonts="1" autoCompressPictures="0">
  <p:sldMasterIdLst>
    <p:sldMasterId id="2147483648" r:id="rId1"/>
    <p:sldMasterId id="2147483660" r:id="rId2"/>
  </p:sldMasterIdLst>
  <p:notesMasterIdLst>
    <p:notesMasterId r:id="rId18"/>
  </p:notesMasterIdLst>
  <p:handoutMasterIdLst>
    <p:handoutMasterId r:id="rId19"/>
  </p:handoutMasterIdLst>
  <p:sldIdLst>
    <p:sldId id="256" r:id="rId3"/>
    <p:sldId id="309" r:id="rId4"/>
    <p:sldId id="267" r:id="rId5"/>
    <p:sldId id="294" r:id="rId6"/>
    <p:sldId id="295" r:id="rId7"/>
    <p:sldId id="297" r:id="rId8"/>
    <p:sldId id="298" r:id="rId9"/>
    <p:sldId id="299" r:id="rId10"/>
    <p:sldId id="303" r:id="rId11"/>
    <p:sldId id="304" r:id="rId12"/>
    <p:sldId id="305" r:id="rId13"/>
    <p:sldId id="306" r:id="rId14"/>
    <p:sldId id="308" r:id="rId15"/>
    <p:sldId id="288" r:id="rId16"/>
    <p:sldId id="286" r:id="rId17"/>
  </p:sldIdLst>
  <p:sldSz cx="12192000" cy="6858000"/>
  <p:notesSz cx="6858000" cy="9144000"/>
  <p:embeddedFontLst>
    <p:embeddedFont>
      <p:font typeface="Fira Code" pitchFamily="1" charset="0"/>
      <p:regular r:id="rId20"/>
      <p:bold r:id="rId21"/>
    </p:embeddedFont>
    <p:embeddedFont>
      <p:font typeface="Lucida Grande" pitchFamily="2" charset="0"/>
      <p:regular r:id="rId22"/>
      <p:bold r:id="rId23"/>
    </p:embeddedFont>
    <p:embeddedFont>
      <p:font typeface="Microsoft YaHei UI" panose="020B0503020204020204" pitchFamily="34" charset="-122"/>
      <p:regular r:id="rId24"/>
      <p:bold r:id="rId25"/>
    </p:embeddedFont>
    <p:embeddedFont>
      <p:font typeface="等线" panose="02010600030101010101" pitchFamily="2" charset="-122"/>
      <p:regular r:id="rId26"/>
      <p:bold r:id="rId27"/>
    </p:embeddedFont>
    <p:embeddedFont>
      <p:font typeface="等线 Light" panose="02010600030101010101" pitchFamily="2" charset="-122"/>
      <p:regular r:id="rId28"/>
    </p:embeddedFont>
    <p:embeddedFont>
      <p:font typeface="思源黑体 CN" panose="020B0500000000000000" pitchFamily="34" charset="-122"/>
      <p:regular r:id="rId29"/>
      <p:bold r:id="rId30"/>
    </p:embeddedFont>
    <p:embeddedFont>
      <p:font typeface="思源宋体 CN" panose="02020400000000000000" pitchFamily="18" charset="-122"/>
      <p:regular r:id="rId31"/>
      <p:bold r:id="rId32"/>
    </p:embeddedFont>
    <p:embeddedFont>
      <p:font typeface="思源宋体 CN Heavy" panose="02020900000000000000" pitchFamily="18" charset="-122"/>
      <p:bold r:id="rId33"/>
    </p:embeddedFont>
    <p:embeddedFont>
      <p:font typeface="思源宋体 CN Light" panose="02020300000000000000" pitchFamily="18" charset="-122"/>
      <p:regular r:id="rId34"/>
    </p:embeddedFont>
  </p:embeddedFontLst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67C8"/>
    <a:srgbClr val="F2B800"/>
    <a:srgbClr val="FFCD2F"/>
    <a:srgbClr val="AAB6E4"/>
    <a:srgbClr val="5B52CA"/>
    <a:srgbClr val="4A41C5"/>
    <a:srgbClr val="635BCD"/>
    <a:srgbClr val="8C8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6233" autoAdjust="0"/>
  </p:normalViewPr>
  <p:slideViewPr>
    <p:cSldViewPr snapToGrid="0">
      <p:cViewPr>
        <p:scale>
          <a:sx n="75" d="100"/>
          <a:sy n="75" d="100"/>
        </p:scale>
        <p:origin x="1308" y="7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8740C1-0D6D-4CAB-9016-4ACA5C70DDB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87D4021-42F6-4DEC-BC0C-67D3E06256D6}">
      <dgm:prSet phldrT="[文本]"/>
      <dgm:spPr/>
      <dgm:t>
        <a:bodyPr/>
        <a:lstStyle/>
        <a:p>
          <a:r>
            <a:rPr lang="en-US" altLang="zh-CN" b="0" i="0" dirty="0">
              <a:latin typeface="思源黑体 CN" panose="020B0500000000000000" pitchFamily="34" charset="-122"/>
              <a:ea typeface="思源黑体 CN" panose="020B0500000000000000" pitchFamily="34" charset="-122"/>
            </a:rPr>
            <a:t>1. </a:t>
          </a:r>
          <a:r>
            <a:rPr lang="zh-CN" altLang="en-US" b="0" i="0" dirty="0">
              <a:latin typeface="思源黑体 CN" panose="020B0500000000000000" pitchFamily="34" charset="-122"/>
              <a:ea typeface="思源黑体 CN" panose="020B0500000000000000" pitchFamily="34" charset="-122"/>
            </a:rPr>
            <a:t>尽可能具体、描述性强且详细</a:t>
          </a:r>
          <a:endParaRPr lang="zh-CN" altLang="en-US" b="0" dirty="0">
            <a:latin typeface="思源黑体 CN" panose="020B0500000000000000" pitchFamily="34" charset="-122"/>
            <a:ea typeface="思源黑体 CN" panose="020B0500000000000000" pitchFamily="34" charset="-122"/>
          </a:endParaRPr>
        </a:p>
      </dgm:t>
    </dgm:pt>
    <dgm:pt modelId="{A75208FC-6AF0-4E0C-8668-666AC4FAD327}" type="parTrans" cxnId="{581C342C-0385-4238-B852-82F0C723EC59}">
      <dgm:prSet/>
      <dgm:spPr/>
      <dgm:t>
        <a:bodyPr/>
        <a:lstStyle/>
        <a:p>
          <a:endParaRPr lang="zh-CN" altLang="en-US">
            <a:latin typeface="思源黑体 CN" panose="020B0500000000000000" pitchFamily="34" charset="-122"/>
            <a:ea typeface="思源黑体 CN" panose="020B0500000000000000" pitchFamily="34" charset="-122"/>
          </a:endParaRPr>
        </a:p>
      </dgm:t>
    </dgm:pt>
    <dgm:pt modelId="{AADBA20B-190A-4ADD-A558-438CD4CAD2CA}" type="sibTrans" cxnId="{581C342C-0385-4238-B852-82F0C723EC59}">
      <dgm:prSet/>
      <dgm:spPr/>
      <dgm:t>
        <a:bodyPr/>
        <a:lstStyle/>
        <a:p>
          <a:endParaRPr lang="zh-CN" altLang="en-US">
            <a:latin typeface="思源黑体 CN" panose="020B0500000000000000" pitchFamily="34" charset="-122"/>
            <a:ea typeface="思源黑体 CN" panose="020B0500000000000000" pitchFamily="34" charset="-122"/>
          </a:endParaRPr>
        </a:p>
      </dgm:t>
    </dgm:pt>
    <dgm:pt modelId="{F34B859B-9E67-4987-9EB3-B0BF7C5A5F87}">
      <dgm:prSet/>
      <dgm:spPr/>
      <dgm:t>
        <a:bodyPr/>
        <a:lstStyle/>
        <a:p>
          <a:r>
            <a:rPr lang="en-US" altLang="zh-CN" b="0" i="0" dirty="0">
              <a:latin typeface="思源黑体 CN" panose="020B0500000000000000" pitchFamily="34" charset="-122"/>
              <a:ea typeface="思源黑体 CN" panose="020B0500000000000000" pitchFamily="34" charset="-122"/>
            </a:rPr>
            <a:t>2. </a:t>
          </a:r>
          <a:r>
            <a:rPr lang="zh-CN" altLang="en-US" b="0" i="0" dirty="0">
              <a:latin typeface="思源黑体 CN" panose="020B0500000000000000" pitchFamily="34" charset="-122"/>
              <a:ea typeface="思源黑体 CN" panose="020B0500000000000000" pitchFamily="34" charset="-122"/>
            </a:rPr>
            <a:t>要求模型采用角色</a:t>
          </a:r>
        </a:p>
      </dgm:t>
    </dgm:pt>
    <dgm:pt modelId="{BFCB3334-96E1-4EED-84CE-24907E172404}" type="parTrans" cxnId="{205577B5-1625-48CD-AE51-3D367B71AB58}">
      <dgm:prSet/>
      <dgm:spPr/>
      <dgm:t>
        <a:bodyPr/>
        <a:lstStyle/>
        <a:p>
          <a:endParaRPr lang="zh-CN" altLang="en-US"/>
        </a:p>
      </dgm:t>
    </dgm:pt>
    <dgm:pt modelId="{D17A892C-8B4F-4C82-AC98-56F3B610DBB6}" type="sibTrans" cxnId="{205577B5-1625-48CD-AE51-3D367B71AB58}">
      <dgm:prSet/>
      <dgm:spPr/>
      <dgm:t>
        <a:bodyPr/>
        <a:lstStyle/>
        <a:p>
          <a:endParaRPr lang="zh-CN" altLang="en-US"/>
        </a:p>
      </dgm:t>
    </dgm:pt>
    <dgm:pt modelId="{3B6AF8FC-2B85-4717-A5F3-C2F3B702D40B}">
      <dgm:prSet/>
      <dgm:spPr/>
      <dgm:t>
        <a:bodyPr/>
        <a:lstStyle/>
        <a:p>
          <a:r>
            <a:rPr lang="en-US" altLang="zh-CN" b="0" i="0" dirty="0">
              <a:latin typeface="思源黑体 CN" panose="020B0500000000000000" pitchFamily="34" charset="-122"/>
              <a:ea typeface="思源黑体 CN" panose="020B0500000000000000" pitchFamily="34" charset="-122"/>
            </a:rPr>
            <a:t>3. </a:t>
          </a:r>
          <a:r>
            <a:rPr lang="zh-CN" altLang="en-US" b="0" i="0" dirty="0">
              <a:latin typeface="思源黑体 CN" panose="020B0500000000000000" pitchFamily="34" charset="-122"/>
              <a:ea typeface="思源黑体 CN" panose="020B0500000000000000" pitchFamily="34" charset="-122"/>
            </a:rPr>
            <a:t>使用分隔符表示不同部分</a:t>
          </a:r>
        </a:p>
      </dgm:t>
    </dgm:pt>
    <dgm:pt modelId="{C1E016B3-26AB-480A-AB6F-A893A3F53EA2}" type="parTrans" cxnId="{8AA2BCDC-AF0D-4812-885F-DB9669142B9A}">
      <dgm:prSet/>
      <dgm:spPr/>
      <dgm:t>
        <a:bodyPr/>
        <a:lstStyle/>
        <a:p>
          <a:endParaRPr lang="zh-CN" altLang="en-US"/>
        </a:p>
      </dgm:t>
    </dgm:pt>
    <dgm:pt modelId="{329EE127-9A35-40C5-9C50-AFE680295942}" type="sibTrans" cxnId="{8AA2BCDC-AF0D-4812-885F-DB9669142B9A}">
      <dgm:prSet/>
      <dgm:spPr/>
      <dgm:t>
        <a:bodyPr/>
        <a:lstStyle/>
        <a:p>
          <a:endParaRPr lang="zh-CN" altLang="en-US"/>
        </a:p>
      </dgm:t>
    </dgm:pt>
    <dgm:pt modelId="{A59AA7F6-4E42-4BDC-8AC8-8ED4B3B6E654}">
      <dgm:prSet/>
      <dgm:spPr/>
      <dgm:t>
        <a:bodyPr/>
        <a:lstStyle/>
        <a:p>
          <a:r>
            <a:rPr lang="en-US" altLang="zh-CN" b="0" i="0" dirty="0">
              <a:latin typeface="思源黑体 CN" panose="020B0500000000000000" pitchFamily="34" charset="-122"/>
              <a:ea typeface="思源黑体 CN" panose="020B0500000000000000" pitchFamily="34" charset="-122"/>
            </a:rPr>
            <a:t>4. </a:t>
          </a:r>
          <a:r>
            <a:rPr lang="zh-CN" altLang="en-US" b="0" i="0" dirty="0">
              <a:latin typeface="思源黑体 CN" panose="020B0500000000000000" pitchFamily="34" charset="-122"/>
              <a:ea typeface="思源黑体 CN" panose="020B0500000000000000" pitchFamily="34" charset="-122"/>
            </a:rPr>
            <a:t>将复杂任务拆分为更简单的子任务</a:t>
          </a:r>
        </a:p>
      </dgm:t>
    </dgm:pt>
    <dgm:pt modelId="{7DB600C5-4D36-4E2B-8E60-D1F23008EFDD}" type="parTrans" cxnId="{C3AC0E72-C2EB-4E97-B275-8935EDB2830A}">
      <dgm:prSet/>
      <dgm:spPr/>
      <dgm:t>
        <a:bodyPr/>
        <a:lstStyle/>
        <a:p>
          <a:endParaRPr lang="zh-CN" altLang="en-US"/>
        </a:p>
      </dgm:t>
    </dgm:pt>
    <dgm:pt modelId="{A3EDA41C-091D-417F-BB80-3FEB0885AC41}" type="sibTrans" cxnId="{C3AC0E72-C2EB-4E97-B275-8935EDB2830A}">
      <dgm:prSet/>
      <dgm:spPr/>
      <dgm:t>
        <a:bodyPr/>
        <a:lstStyle/>
        <a:p>
          <a:endParaRPr lang="zh-CN" altLang="en-US"/>
        </a:p>
      </dgm:t>
    </dgm:pt>
    <dgm:pt modelId="{CE8E10C2-27F1-4A89-BA08-B3287AD9C309}">
      <dgm:prSet/>
      <dgm:spPr/>
      <dgm:t>
        <a:bodyPr/>
        <a:lstStyle/>
        <a:p>
          <a:r>
            <a:rPr lang="en-US" altLang="zh-CN" b="0" i="0" dirty="0">
              <a:latin typeface="思源黑体 CN" panose="020B0500000000000000" pitchFamily="34" charset="-122"/>
              <a:ea typeface="思源黑体 CN" panose="020B0500000000000000" pitchFamily="34" charset="-122"/>
            </a:rPr>
            <a:t>5. </a:t>
          </a:r>
          <a:r>
            <a:rPr lang="zh-CN" altLang="en-US" b="0" i="0" dirty="0">
              <a:latin typeface="思源黑体 CN" panose="020B0500000000000000" pitchFamily="34" charset="-122"/>
              <a:ea typeface="思源黑体 CN" panose="020B0500000000000000" pitchFamily="34" charset="-122"/>
            </a:rPr>
            <a:t>说明要做什么而不是不要做什么</a:t>
          </a:r>
        </a:p>
      </dgm:t>
    </dgm:pt>
    <dgm:pt modelId="{19E6FC2F-FA28-4102-AC79-69C2A9E3D080}" type="parTrans" cxnId="{90685C53-01C1-4B26-B39A-EB1D66C60015}">
      <dgm:prSet/>
      <dgm:spPr/>
      <dgm:t>
        <a:bodyPr/>
        <a:lstStyle/>
        <a:p>
          <a:endParaRPr lang="zh-CN" altLang="en-US"/>
        </a:p>
      </dgm:t>
    </dgm:pt>
    <dgm:pt modelId="{820278D5-9270-4C97-B2B9-23EAD03E2A86}" type="sibTrans" cxnId="{90685C53-01C1-4B26-B39A-EB1D66C60015}">
      <dgm:prSet/>
      <dgm:spPr/>
      <dgm:t>
        <a:bodyPr/>
        <a:lstStyle/>
        <a:p>
          <a:endParaRPr lang="zh-CN" altLang="en-US"/>
        </a:p>
      </dgm:t>
    </dgm:pt>
    <dgm:pt modelId="{C311A6A9-F477-4392-8D53-07817EE4B6CD}" type="pres">
      <dgm:prSet presAssocID="{4F8740C1-0D6D-4CAB-9016-4ACA5C70DDB3}" presName="linear" presStyleCnt="0">
        <dgm:presLayoutVars>
          <dgm:animLvl val="lvl"/>
          <dgm:resizeHandles val="exact"/>
        </dgm:presLayoutVars>
      </dgm:prSet>
      <dgm:spPr/>
    </dgm:pt>
    <dgm:pt modelId="{2834E024-B293-4C38-A815-9F45BA7E3C65}" type="pres">
      <dgm:prSet presAssocID="{B87D4021-42F6-4DEC-BC0C-67D3E06256D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E02714C-1BAD-473E-B5CC-55F323D640E4}" type="pres">
      <dgm:prSet presAssocID="{AADBA20B-190A-4ADD-A558-438CD4CAD2CA}" presName="spacer" presStyleCnt="0"/>
      <dgm:spPr/>
    </dgm:pt>
    <dgm:pt modelId="{8D4EF21F-2AC9-40A6-8B74-2267F15F4C70}" type="pres">
      <dgm:prSet presAssocID="{F34B859B-9E67-4987-9EB3-B0BF7C5A5F8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CE11CA7-5BD1-4C97-95CA-C215C2F30869}" type="pres">
      <dgm:prSet presAssocID="{D17A892C-8B4F-4C82-AC98-56F3B610DBB6}" presName="spacer" presStyleCnt="0"/>
      <dgm:spPr/>
    </dgm:pt>
    <dgm:pt modelId="{6D4626F1-A7DE-4989-B1C1-711E62232667}" type="pres">
      <dgm:prSet presAssocID="{3B6AF8FC-2B85-4717-A5F3-C2F3B702D40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999BA80-1A98-4F22-9E12-0DF8F02BB924}" type="pres">
      <dgm:prSet presAssocID="{329EE127-9A35-40C5-9C50-AFE680295942}" presName="spacer" presStyleCnt="0"/>
      <dgm:spPr/>
    </dgm:pt>
    <dgm:pt modelId="{432E0E2E-18FE-4E1C-B3D8-346664202FDC}" type="pres">
      <dgm:prSet presAssocID="{A59AA7F6-4E42-4BDC-8AC8-8ED4B3B6E65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3B7AE3B-4024-4BC3-8065-36522793800E}" type="pres">
      <dgm:prSet presAssocID="{A3EDA41C-091D-417F-BB80-3FEB0885AC41}" presName="spacer" presStyleCnt="0"/>
      <dgm:spPr/>
    </dgm:pt>
    <dgm:pt modelId="{5BABAE97-8B09-4F99-8EF9-90019C4F0D91}" type="pres">
      <dgm:prSet presAssocID="{CE8E10C2-27F1-4A89-BA08-B3287AD9C30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6F0781A-D358-4055-8257-0E7D1D8DC2A0}" type="presOf" srcId="{B87D4021-42F6-4DEC-BC0C-67D3E06256D6}" destId="{2834E024-B293-4C38-A815-9F45BA7E3C65}" srcOrd="0" destOrd="0" presId="urn:microsoft.com/office/officeart/2005/8/layout/vList2"/>
    <dgm:cxn modelId="{581C342C-0385-4238-B852-82F0C723EC59}" srcId="{4F8740C1-0D6D-4CAB-9016-4ACA5C70DDB3}" destId="{B87D4021-42F6-4DEC-BC0C-67D3E06256D6}" srcOrd="0" destOrd="0" parTransId="{A75208FC-6AF0-4E0C-8668-666AC4FAD327}" sibTransId="{AADBA20B-190A-4ADD-A558-438CD4CAD2CA}"/>
    <dgm:cxn modelId="{027F4E5F-D2BD-4EF1-8790-0DD4B25EDFB5}" type="presOf" srcId="{4F8740C1-0D6D-4CAB-9016-4ACA5C70DDB3}" destId="{C311A6A9-F477-4392-8D53-07817EE4B6CD}" srcOrd="0" destOrd="0" presId="urn:microsoft.com/office/officeart/2005/8/layout/vList2"/>
    <dgm:cxn modelId="{B849AC45-ABCA-478A-BAB4-8F45C05EA900}" type="presOf" srcId="{F34B859B-9E67-4987-9EB3-B0BF7C5A5F87}" destId="{8D4EF21F-2AC9-40A6-8B74-2267F15F4C70}" srcOrd="0" destOrd="0" presId="urn:microsoft.com/office/officeart/2005/8/layout/vList2"/>
    <dgm:cxn modelId="{C3AC0E72-C2EB-4E97-B275-8935EDB2830A}" srcId="{4F8740C1-0D6D-4CAB-9016-4ACA5C70DDB3}" destId="{A59AA7F6-4E42-4BDC-8AC8-8ED4B3B6E654}" srcOrd="3" destOrd="0" parTransId="{7DB600C5-4D36-4E2B-8E60-D1F23008EFDD}" sibTransId="{A3EDA41C-091D-417F-BB80-3FEB0885AC41}"/>
    <dgm:cxn modelId="{90685C53-01C1-4B26-B39A-EB1D66C60015}" srcId="{4F8740C1-0D6D-4CAB-9016-4ACA5C70DDB3}" destId="{CE8E10C2-27F1-4A89-BA08-B3287AD9C309}" srcOrd="4" destOrd="0" parTransId="{19E6FC2F-FA28-4102-AC79-69C2A9E3D080}" sibTransId="{820278D5-9270-4C97-B2B9-23EAD03E2A86}"/>
    <dgm:cxn modelId="{0F9F3982-9183-4256-9674-BF6C37D24D9D}" type="presOf" srcId="{A59AA7F6-4E42-4BDC-8AC8-8ED4B3B6E654}" destId="{432E0E2E-18FE-4E1C-B3D8-346664202FDC}" srcOrd="0" destOrd="0" presId="urn:microsoft.com/office/officeart/2005/8/layout/vList2"/>
    <dgm:cxn modelId="{A2A939A4-E0CB-4ECE-AE8C-666C1FB48758}" type="presOf" srcId="{CE8E10C2-27F1-4A89-BA08-B3287AD9C309}" destId="{5BABAE97-8B09-4F99-8EF9-90019C4F0D91}" srcOrd="0" destOrd="0" presId="urn:microsoft.com/office/officeart/2005/8/layout/vList2"/>
    <dgm:cxn modelId="{205577B5-1625-48CD-AE51-3D367B71AB58}" srcId="{4F8740C1-0D6D-4CAB-9016-4ACA5C70DDB3}" destId="{F34B859B-9E67-4987-9EB3-B0BF7C5A5F87}" srcOrd="1" destOrd="0" parTransId="{BFCB3334-96E1-4EED-84CE-24907E172404}" sibTransId="{D17A892C-8B4F-4C82-AC98-56F3B610DBB6}"/>
    <dgm:cxn modelId="{E19045D3-AB36-4A67-9E6A-B1A8A4F7D58A}" type="presOf" srcId="{3B6AF8FC-2B85-4717-A5F3-C2F3B702D40B}" destId="{6D4626F1-A7DE-4989-B1C1-711E62232667}" srcOrd="0" destOrd="0" presId="urn:microsoft.com/office/officeart/2005/8/layout/vList2"/>
    <dgm:cxn modelId="{8AA2BCDC-AF0D-4812-885F-DB9669142B9A}" srcId="{4F8740C1-0D6D-4CAB-9016-4ACA5C70DDB3}" destId="{3B6AF8FC-2B85-4717-A5F3-C2F3B702D40B}" srcOrd="2" destOrd="0" parTransId="{C1E016B3-26AB-480A-AB6F-A893A3F53EA2}" sibTransId="{329EE127-9A35-40C5-9C50-AFE680295942}"/>
    <dgm:cxn modelId="{88E37F16-51D4-4924-82DC-949877ED491A}" type="presParOf" srcId="{C311A6A9-F477-4392-8D53-07817EE4B6CD}" destId="{2834E024-B293-4C38-A815-9F45BA7E3C65}" srcOrd="0" destOrd="0" presId="urn:microsoft.com/office/officeart/2005/8/layout/vList2"/>
    <dgm:cxn modelId="{3A0A8C48-7AB3-407D-ABBC-FEB543B04471}" type="presParOf" srcId="{C311A6A9-F477-4392-8D53-07817EE4B6CD}" destId="{EE02714C-1BAD-473E-B5CC-55F323D640E4}" srcOrd="1" destOrd="0" presId="urn:microsoft.com/office/officeart/2005/8/layout/vList2"/>
    <dgm:cxn modelId="{25D90D0F-6F9B-4B6B-AFC8-41597085AA2D}" type="presParOf" srcId="{C311A6A9-F477-4392-8D53-07817EE4B6CD}" destId="{8D4EF21F-2AC9-40A6-8B74-2267F15F4C70}" srcOrd="2" destOrd="0" presId="urn:microsoft.com/office/officeart/2005/8/layout/vList2"/>
    <dgm:cxn modelId="{B77CA90C-ED25-4B0F-A39A-365FBF1DD593}" type="presParOf" srcId="{C311A6A9-F477-4392-8D53-07817EE4B6CD}" destId="{1CE11CA7-5BD1-4C97-95CA-C215C2F30869}" srcOrd="3" destOrd="0" presId="urn:microsoft.com/office/officeart/2005/8/layout/vList2"/>
    <dgm:cxn modelId="{5513D9CC-B925-40F4-945C-663C333CD25D}" type="presParOf" srcId="{C311A6A9-F477-4392-8D53-07817EE4B6CD}" destId="{6D4626F1-A7DE-4989-B1C1-711E62232667}" srcOrd="4" destOrd="0" presId="urn:microsoft.com/office/officeart/2005/8/layout/vList2"/>
    <dgm:cxn modelId="{2FCD5B85-35F8-4A52-9DAE-63BC4340B0C1}" type="presParOf" srcId="{C311A6A9-F477-4392-8D53-07817EE4B6CD}" destId="{0999BA80-1A98-4F22-9E12-0DF8F02BB924}" srcOrd="5" destOrd="0" presId="urn:microsoft.com/office/officeart/2005/8/layout/vList2"/>
    <dgm:cxn modelId="{CA833BE0-5827-43BB-A683-C5B0DAB60F50}" type="presParOf" srcId="{C311A6A9-F477-4392-8D53-07817EE4B6CD}" destId="{432E0E2E-18FE-4E1C-B3D8-346664202FDC}" srcOrd="6" destOrd="0" presId="urn:microsoft.com/office/officeart/2005/8/layout/vList2"/>
    <dgm:cxn modelId="{B925B76F-FB18-451E-9B3F-44291B56CA22}" type="presParOf" srcId="{C311A6A9-F477-4392-8D53-07817EE4B6CD}" destId="{F3B7AE3B-4024-4BC3-8065-36522793800E}" srcOrd="7" destOrd="0" presId="urn:microsoft.com/office/officeart/2005/8/layout/vList2"/>
    <dgm:cxn modelId="{23912918-8C16-4A19-981E-4DCCE8D3E353}" type="presParOf" srcId="{C311A6A9-F477-4392-8D53-07817EE4B6CD}" destId="{5BABAE97-8B09-4F99-8EF9-90019C4F0D91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34E024-B293-4C38-A815-9F45BA7E3C65}">
      <dsp:nvSpPr>
        <dsp:cNvPr id="0" name=""/>
        <dsp:cNvSpPr/>
      </dsp:nvSpPr>
      <dsp:spPr>
        <a:xfrm>
          <a:off x="0" y="16541"/>
          <a:ext cx="5559287" cy="5001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b="0" i="0" kern="1200" dirty="0">
              <a:latin typeface="思源黑体 CN" panose="020B0500000000000000" pitchFamily="34" charset="-122"/>
              <a:ea typeface="思源黑体 CN" panose="020B0500000000000000" pitchFamily="34" charset="-122"/>
            </a:rPr>
            <a:t>1. </a:t>
          </a:r>
          <a:r>
            <a:rPr lang="zh-CN" altLang="en-US" sz="1500" b="0" i="0" kern="1200" dirty="0">
              <a:latin typeface="思源黑体 CN" panose="020B0500000000000000" pitchFamily="34" charset="-122"/>
              <a:ea typeface="思源黑体 CN" panose="020B0500000000000000" pitchFamily="34" charset="-122"/>
            </a:rPr>
            <a:t>尽可能具体、描述性强且详细</a:t>
          </a:r>
          <a:endParaRPr lang="zh-CN" altLang="en-US" sz="1500" b="0" kern="1200" dirty="0">
            <a:latin typeface="思源黑体 CN" panose="020B0500000000000000" pitchFamily="34" charset="-122"/>
            <a:ea typeface="思源黑体 CN" panose="020B0500000000000000" pitchFamily="34" charset="-122"/>
          </a:endParaRPr>
        </a:p>
      </dsp:txBody>
      <dsp:txXfrm>
        <a:off x="24417" y="40958"/>
        <a:ext cx="5510453" cy="451341"/>
      </dsp:txXfrm>
    </dsp:sp>
    <dsp:sp modelId="{8D4EF21F-2AC9-40A6-8B74-2267F15F4C70}">
      <dsp:nvSpPr>
        <dsp:cNvPr id="0" name=""/>
        <dsp:cNvSpPr/>
      </dsp:nvSpPr>
      <dsp:spPr>
        <a:xfrm>
          <a:off x="0" y="559916"/>
          <a:ext cx="5559287" cy="5001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b="0" i="0" kern="1200" dirty="0">
              <a:latin typeface="思源黑体 CN" panose="020B0500000000000000" pitchFamily="34" charset="-122"/>
              <a:ea typeface="思源黑体 CN" panose="020B0500000000000000" pitchFamily="34" charset="-122"/>
            </a:rPr>
            <a:t>2. </a:t>
          </a:r>
          <a:r>
            <a:rPr lang="zh-CN" altLang="en-US" sz="1500" b="0" i="0" kern="1200" dirty="0">
              <a:latin typeface="思源黑体 CN" panose="020B0500000000000000" pitchFamily="34" charset="-122"/>
              <a:ea typeface="思源黑体 CN" panose="020B0500000000000000" pitchFamily="34" charset="-122"/>
            </a:rPr>
            <a:t>要求模型采用角色</a:t>
          </a:r>
        </a:p>
      </dsp:txBody>
      <dsp:txXfrm>
        <a:off x="24417" y="584333"/>
        <a:ext cx="5510453" cy="451341"/>
      </dsp:txXfrm>
    </dsp:sp>
    <dsp:sp modelId="{6D4626F1-A7DE-4989-B1C1-711E62232667}">
      <dsp:nvSpPr>
        <dsp:cNvPr id="0" name=""/>
        <dsp:cNvSpPr/>
      </dsp:nvSpPr>
      <dsp:spPr>
        <a:xfrm>
          <a:off x="0" y="1103291"/>
          <a:ext cx="5559287" cy="5001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b="0" i="0" kern="1200" dirty="0">
              <a:latin typeface="思源黑体 CN" panose="020B0500000000000000" pitchFamily="34" charset="-122"/>
              <a:ea typeface="思源黑体 CN" panose="020B0500000000000000" pitchFamily="34" charset="-122"/>
            </a:rPr>
            <a:t>3. </a:t>
          </a:r>
          <a:r>
            <a:rPr lang="zh-CN" altLang="en-US" sz="1500" b="0" i="0" kern="1200" dirty="0">
              <a:latin typeface="思源黑体 CN" panose="020B0500000000000000" pitchFamily="34" charset="-122"/>
              <a:ea typeface="思源黑体 CN" panose="020B0500000000000000" pitchFamily="34" charset="-122"/>
            </a:rPr>
            <a:t>使用分隔符表示不同部分</a:t>
          </a:r>
        </a:p>
      </dsp:txBody>
      <dsp:txXfrm>
        <a:off x="24417" y="1127708"/>
        <a:ext cx="5510453" cy="451341"/>
      </dsp:txXfrm>
    </dsp:sp>
    <dsp:sp modelId="{432E0E2E-18FE-4E1C-B3D8-346664202FDC}">
      <dsp:nvSpPr>
        <dsp:cNvPr id="0" name=""/>
        <dsp:cNvSpPr/>
      </dsp:nvSpPr>
      <dsp:spPr>
        <a:xfrm>
          <a:off x="0" y="1646666"/>
          <a:ext cx="5559287" cy="5001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b="0" i="0" kern="1200" dirty="0">
              <a:latin typeface="思源黑体 CN" panose="020B0500000000000000" pitchFamily="34" charset="-122"/>
              <a:ea typeface="思源黑体 CN" panose="020B0500000000000000" pitchFamily="34" charset="-122"/>
            </a:rPr>
            <a:t>4. </a:t>
          </a:r>
          <a:r>
            <a:rPr lang="zh-CN" altLang="en-US" sz="1500" b="0" i="0" kern="1200" dirty="0">
              <a:latin typeface="思源黑体 CN" panose="020B0500000000000000" pitchFamily="34" charset="-122"/>
              <a:ea typeface="思源黑体 CN" panose="020B0500000000000000" pitchFamily="34" charset="-122"/>
            </a:rPr>
            <a:t>将复杂任务拆分为更简单的子任务</a:t>
          </a:r>
        </a:p>
      </dsp:txBody>
      <dsp:txXfrm>
        <a:off x="24417" y="1671083"/>
        <a:ext cx="5510453" cy="451341"/>
      </dsp:txXfrm>
    </dsp:sp>
    <dsp:sp modelId="{5BABAE97-8B09-4F99-8EF9-90019C4F0D91}">
      <dsp:nvSpPr>
        <dsp:cNvPr id="0" name=""/>
        <dsp:cNvSpPr/>
      </dsp:nvSpPr>
      <dsp:spPr>
        <a:xfrm>
          <a:off x="0" y="2190041"/>
          <a:ext cx="5559287" cy="5001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b="0" i="0" kern="1200" dirty="0">
              <a:latin typeface="思源黑体 CN" panose="020B0500000000000000" pitchFamily="34" charset="-122"/>
              <a:ea typeface="思源黑体 CN" panose="020B0500000000000000" pitchFamily="34" charset="-122"/>
            </a:rPr>
            <a:t>5. </a:t>
          </a:r>
          <a:r>
            <a:rPr lang="zh-CN" altLang="en-US" sz="1500" b="0" i="0" kern="1200" dirty="0">
              <a:latin typeface="思源黑体 CN" panose="020B0500000000000000" pitchFamily="34" charset="-122"/>
              <a:ea typeface="思源黑体 CN" panose="020B0500000000000000" pitchFamily="34" charset="-122"/>
            </a:rPr>
            <a:t>说明要做什么而不是不要做什么</a:t>
          </a:r>
        </a:p>
      </dsp:txBody>
      <dsp:txXfrm>
        <a:off x="24417" y="2214458"/>
        <a:ext cx="5510453" cy="4513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AC8E815-EDE3-4574-B3D4-5CE5AF48FFEB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2024/10/19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DE7DFA-63CC-4ED7-B30E-ACF88B4B893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sv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764D0BE-A337-4B94-958C-96AD10744D88}" type="datetime1">
              <a:rPr lang="zh-CN" altLang="en-US" noProof="0" smtClean="0"/>
              <a:t>2024/10/19</a:t>
            </a:fld>
            <a:endParaRPr lang="zh-CN" altLang="en-US" noProof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98C5307-140F-447F-BCBA-BB92E3A2906B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8567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0768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8C5307-140F-447F-BCBA-BB92E3A2906B}" type="slidenum">
              <a:rPr lang="en-US" altLang="zh-CN" noProof="0" smtClean="0"/>
              <a:pPr/>
              <a:t>5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574871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8C5307-140F-447F-BCBA-BB92E3A2906B}" type="slidenum">
              <a:rPr lang="en-US" altLang="zh-CN" noProof="0" smtClean="0"/>
              <a:pPr/>
              <a:t>14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971640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8C5307-140F-447F-BCBA-BB92E3A2906B}" type="slidenum">
              <a:rPr lang="en-US" altLang="zh-CN" noProof="0" smtClean="0"/>
              <a:pPr/>
              <a:t>15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67822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长方形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" name="长方形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rtlCol="0"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11" name="副标题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 rtlCol="0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单击此处添加照片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2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rtlCol="0"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单击此处添加标题</a:t>
            </a:r>
          </a:p>
        </p:txBody>
      </p:sp>
      <p:sp>
        <p:nvSpPr>
          <p:cNvPr id="12" name="文本占位符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单击此处添加副标题</a:t>
            </a:r>
          </a:p>
        </p:txBody>
      </p:sp>
      <p:sp>
        <p:nvSpPr>
          <p:cNvPr id="17" name="文本占位符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单击此处添加文本</a:t>
            </a:r>
          </a:p>
        </p:txBody>
      </p:sp>
      <p:sp>
        <p:nvSpPr>
          <p:cNvPr id="14" name="文本占位符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单击此处添加副标题</a:t>
            </a:r>
          </a:p>
        </p:txBody>
      </p:sp>
      <p:sp>
        <p:nvSpPr>
          <p:cNvPr id="18" name="文本占位符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单击此处添加文本</a:t>
            </a:r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/>
                </a:solidFill>
              </a:rPr>
              <a:t>演示文稿标题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/>
                </a:solidFill>
              </a:rPr>
              <a:t>20XX</a:t>
            </a:r>
            <a:endParaRPr lang="zh-CN" altLang="en-US" noProof="0">
              <a:solidFill>
                <a:prstClr val="black"/>
              </a:solidFill>
            </a:endParaRPr>
          </a:p>
        </p:txBody>
      </p:sp>
      <p:sp>
        <p:nvSpPr>
          <p:cNvPr id="8" name="幻灯片编号占位符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06B786C7-B8F9-4072-AAAA-17258464D730}" type="slidenum">
              <a:rPr lang="en-US" altLang="zh-CN" noProof="0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rtlCol="0"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单击此处添加标题</a:t>
            </a:r>
          </a:p>
        </p:txBody>
      </p:sp>
      <p:sp>
        <p:nvSpPr>
          <p:cNvPr id="8" name="文本占位符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单击此处添加副标题</a:t>
            </a:r>
          </a:p>
        </p:txBody>
      </p:sp>
      <p:sp>
        <p:nvSpPr>
          <p:cNvPr id="14" name="文本占位符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单击此处添加文本</a:t>
            </a:r>
          </a:p>
        </p:txBody>
      </p:sp>
      <p:sp>
        <p:nvSpPr>
          <p:cNvPr id="12" name="文本占位符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单击此处添加副标题</a:t>
            </a:r>
          </a:p>
        </p:txBody>
      </p:sp>
      <p:sp>
        <p:nvSpPr>
          <p:cNvPr id="15" name="文本占位符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单击此处添加文本</a:t>
            </a:r>
          </a:p>
        </p:txBody>
      </p:sp>
      <p:sp>
        <p:nvSpPr>
          <p:cNvPr id="10" name="文本占位符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单击此处添加副标题</a:t>
            </a:r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单击此处添加文本</a:t>
            </a:r>
          </a:p>
        </p:txBody>
      </p:sp>
      <p:sp>
        <p:nvSpPr>
          <p:cNvPr id="2" name="页脚占位符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/>
                </a:solidFill>
              </a:rPr>
              <a:t>演示文稿标题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/>
                </a:solidFill>
              </a:rPr>
              <a:t>20XX</a:t>
            </a:r>
            <a:endParaRPr lang="zh-CN" altLang="en-US" noProof="0">
              <a:solidFill>
                <a:prstClr val="black"/>
              </a:solidFill>
            </a:endParaRPr>
          </a:p>
        </p:txBody>
      </p:sp>
      <p:sp>
        <p:nvSpPr>
          <p:cNvPr id="4" name="幻灯片编号占位符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06B786C7-B8F9-4072-AAAA-17258464D730}" type="slidenum">
              <a:rPr lang="en-US" altLang="zh-CN" noProof="0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00D54-89F0-62A9-9E37-51E7D9D4F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904B8E-D104-D124-EA3F-4C2F624234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A98EA5-1D60-5547-3CA4-2587042BC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2F162B-0A06-40CD-60D3-4A8D129CA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2D14B5-96B0-8BCC-B654-976FC928F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8314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071DD5-9905-9522-9C31-646E8581A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B321B5-8354-68D9-9F99-455E65684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032DB4-1FAF-3684-8CCF-C1D4274E1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5E45A2-40BD-AE95-8791-4CE376D68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5BD47A-388B-0D55-7983-F3ABD4EA1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885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4DC6C1-3523-F7E3-FCE4-9AC40DD0D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C76F8E-40DC-AC0D-D81F-84DB1211F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F5A012-A772-AB73-32D5-A76945C8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4978AC-970C-D221-25D3-335199D75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68555E-2D73-F235-C5C2-ED0FBCA73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005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56CF84-7756-F10D-C270-3E89E291E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2E3FF1-1083-3469-4982-84B6BBC25C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78C6B5-C913-AA68-7C31-3C1DE3A2A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2F6799-BC35-E525-9DD9-822CBEF8B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4D0201-A6D8-DCB0-EE0D-8D58BA357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C6B0F8-007D-C9BF-A731-B1EDEF65B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3186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9468C5-AFF9-747D-A3E5-BC73F3B7D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603F29-DF96-F731-5C00-902789053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02DF87-ACEF-B381-724A-29FCCF077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B43BD7-4CC0-9ED0-B17B-D2C2FE26FE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8088998-82B0-E84F-3984-BD52EC12CA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8640AB8-AB6C-B7EA-4436-38D11F839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E75C19B-ECDA-5786-0839-53DB92E05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4E9BDE1-135C-9E29-0DCA-DD2B5B567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1151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1620BA-AFD9-51D7-22D4-2278DA0E0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E04F4EA-6BC4-F35D-F3DF-183F614C4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0E844CB-0C5A-3D5D-C886-8C18E3C12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5457CB9-DDE4-2876-DDDB-AE5784828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969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7EBB9F2-3B28-D1F1-0A37-2EFF5CABE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A5E78DD-D2B1-6CEA-8274-0CFB0C6C0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66B6AC4-9A7B-C79D-F079-D0E665B52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4922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1001BE-2A5C-FCBE-9687-234D851FF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AE3693-E079-9B53-A37F-1549F13887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C424C6-07C0-5211-A9AA-C2A27D764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F437331-E76A-F031-96BB-5D6373319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781B7E-84F0-1587-BF17-3EF59F6E0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1CA4D6-3064-78E3-2DA0-E0A82A68E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006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长方形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rtlCol="0" anchor="b"/>
          <a:lstStyle>
            <a:lvl1pPr>
              <a:defRPr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>
                <a:solidFill>
                  <a:srgbClr val="FFFFFF"/>
                </a:solidFill>
              </a:rPr>
              <a:t>单击此处编辑母版标题样式</a:t>
            </a:r>
            <a:endParaRPr lang="zh-CN" altLang="en-US" noProof="0" dirty="0">
              <a:solidFill>
                <a:srgbClr val="FFFFFF"/>
              </a:solidFill>
            </a:endParaRPr>
          </a:p>
        </p:txBody>
      </p:sp>
      <p:sp>
        <p:nvSpPr>
          <p:cNvPr id="13" name="页脚占位符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 dirty="0"/>
              <a:t>演示文稿标题</a:t>
            </a:r>
          </a:p>
        </p:txBody>
      </p:sp>
      <p:sp>
        <p:nvSpPr>
          <p:cNvPr id="19" name="图片占位符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 rtlCol="0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单击此处添加照片</a:t>
            </a:r>
          </a:p>
        </p:txBody>
      </p:sp>
      <p:sp>
        <p:nvSpPr>
          <p:cNvPr id="20" name="图片占位符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 rtlCol="0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单击此处添加照片</a:t>
            </a:r>
          </a:p>
        </p:txBody>
      </p:sp>
      <p:sp>
        <p:nvSpPr>
          <p:cNvPr id="24" name="文本占位符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 dirty="0"/>
              <a:t>单击此处添加文本</a:t>
            </a:r>
          </a:p>
        </p:txBody>
      </p:sp>
      <p:sp>
        <p:nvSpPr>
          <p:cNvPr id="14" name="日期占位符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 dirty="0">
                <a:solidFill>
                  <a:prstClr val="black"/>
                </a:solidFill>
              </a:rPr>
              <a:t>20XX</a:t>
            </a:r>
            <a:endParaRPr lang="zh-CN" altLang="en-US" noProof="0" dirty="0">
              <a:solidFill>
                <a:prstClr val="black"/>
              </a:solidFill>
            </a:endParaRPr>
          </a:p>
        </p:txBody>
      </p:sp>
      <p:sp>
        <p:nvSpPr>
          <p:cNvPr id="15" name="幻灯片编号占位符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244D815C-8BF3-4ECF-A945-A2A7C2983AF9}" type="slidenum">
              <a:rPr lang="en-US" altLang="zh-CN" noProof="0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zh-CN" altLang="en-US" noProof="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1CF311-326D-3F66-E9C8-593630A28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D44D93B-50D4-FDB1-B4EB-B527F73D06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30C7EFE-9AA7-EE27-E57C-14672F195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689C63-4066-9A2F-B63A-70AA04BDA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DF7B35-1E59-A082-90FF-620BDA271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5829B83-82F6-82B1-3D16-8EFB00A76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6020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4F41C2-42F6-74A8-1903-DEDE5BA17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82AE38C-CBF2-3159-46B0-8D146EEA5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30FEA9-19A2-8B3C-C9C5-1BAAD5546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17861B-6936-E8A3-0A61-4C7DE5A4A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420DF5-CA5A-EE15-C7E9-00E42EFD2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45280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007FE50-93E6-9552-C2D1-8A9306971D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6F3B8BA-E98F-AD61-BB37-9C79710BBE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D41F8D-0948-5C4F-E400-D855C7481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AAB23F-7C4D-B834-E3D0-DBC8E8388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1B3BC7-697E-0657-DCA2-FC076919D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1971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长方形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" name="长方形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rtlCol="0"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11" name="副标题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 rtlCol="0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dirty="0"/>
              <a:t>单击此处添加照片</a:t>
            </a:r>
          </a:p>
        </p:txBody>
      </p:sp>
    </p:spTree>
    <p:extLst>
      <p:ext uri="{BB962C8B-B14F-4D97-AF65-F5344CB8AC3E}">
        <p14:creationId xmlns:p14="http://schemas.microsoft.com/office/powerpoint/2010/main" val="777319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简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 rtlCol="0"/>
          <a:lstStyle>
            <a:lvl1pPr>
              <a:defRPr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>
                <a:solidFill>
                  <a:srgbClr val="FFFFFF"/>
                </a:solidFill>
              </a:rPr>
              <a:t>单击此处编辑母版标题样式</a:t>
            </a:r>
          </a:p>
        </p:txBody>
      </p:sp>
      <p:sp>
        <p:nvSpPr>
          <p:cNvPr id="12" name="图片占位符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 rtlCol="0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单击此处添加照片</a:t>
            </a:r>
          </a:p>
        </p:txBody>
      </p:sp>
      <p:sp>
        <p:nvSpPr>
          <p:cNvPr id="7" name="页脚占位符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演示文稿标题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 rtlCol="0">
            <a:normAutofit/>
          </a:bodyPr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5CD3EB2B-80EF-4DC6-B2B6-F4B56844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/>
                </a:solidFill>
              </a:rPr>
              <a:t>20XX</a:t>
            </a:r>
            <a:endParaRPr lang="zh-CN" altLang="en-US" noProof="0">
              <a:solidFill>
                <a:prstClr val="black"/>
              </a:solidFill>
            </a:endParaRPr>
          </a:p>
        </p:txBody>
      </p:sp>
      <p:sp>
        <p:nvSpPr>
          <p:cNvPr id="9" name="幻灯片编号占位符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CD6D940D-6D44-4DF9-9322-B4B11F7EDCD0}" type="slidenum">
              <a:rPr lang="en-US" altLang="zh-CN" noProof="0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993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分节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长方形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 rtlCol="0">
            <a:normAutofit/>
          </a:bodyPr>
          <a:lstStyle>
            <a:lvl1pPr>
              <a:defRPr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sz="6000" noProof="0"/>
              <a:t>单击此处编辑母版标题样式</a:t>
            </a:r>
          </a:p>
        </p:txBody>
      </p:sp>
      <p:sp>
        <p:nvSpPr>
          <p:cNvPr id="5" name="副标题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 rtlCol="0"/>
          <a:lstStyle>
            <a:lvl1pPr marL="0" indent="0" algn="l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单击此处添加照片</a:t>
            </a:r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52F1BABA-5C8C-4693-BD5A-974A1711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演示文稿标题</a:t>
            </a:r>
          </a:p>
        </p:txBody>
      </p:sp>
      <p:sp>
        <p:nvSpPr>
          <p:cNvPr id="14" name="图片占位符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 rtlCol="0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单击此处添加照片</a:t>
            </a:r>
          </a:p>
        </p:txBody>
      </p:sp>
      <p:sp>
        <p:nvSpPr>
          <p:cNvPr id="17" name="图片占位符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单击此处添加照片</a:t>
            </a:r>
          </a:p>
        </p:txBody>
      </p: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94253B29-520A-4014-A821-4F52F57C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  <a:endParaRPr lang="zh-CN" altLang="en-US" noProof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幻灯片编号占位符 5">
            <a:extLst>
              <a:ext uri="{FF2B5EF4-FFF2-40B4-BE49-F238E27FC236}">
                <a16:creationId xmlns:a16="http://schemas.microsoft.com/office/drawing/2014/main" id="{46B60DEE-1456-46C0-A3E5-4CAF3E12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2722F022-211C-4882-844C-086FEA6806AA}" type="slidenum">
              <a:rPr lang="en-US" altLang="zh-CN" noProof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zh-CN" altLang="en-US" noProof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 rtlCol="0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单击此处添加文本</a:t>
            </a:r>
          </a:p>
        </p:txBody>
      </p:sp>
      <p:sp>
        <p:nvSpPr>
          <p:cNvPr id="13" name="页脚占位符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 dirty="0"/>
              <a:t>演示文稿标题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单击以添加内容</a:t>
            </a:r>
          </a:p>
        </p:txBody>
      </p:sp>
      <p:sp>
        <p:nvSpPr>
          <p:cNvPr id="14" name="日期占位符 3">
            <a:extLst>
              <a:ext uri="{FF2B5EF4-FFF2-40B4-BE49-F238E27FC236}">
                <a16:creationId xmlns:a16="http://schemas.microsoft.com/office/drawing/2014/main" id="{DB48D9BB-04DF-4542-8DF6-C4C78753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/>
                </a:solidFill>
              </a:rPr>
              <a:t>20XX</a:t>
            </a:r>
            <a:endParaRPr lang="zh-CN" altLang="en-US" noProof="0">
              <a:solidFill>
                <a:prstClr val="black"/>
              </a:solidFill>
            </a:endParaRPr>
          </a:p>
        </p:txBody>
      </p:sp>
      <p:sp>
        <p:nvSpPr>
          <p:cNvPr id="15" name="幻灯片编号占位符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06B786C7-B8F9-4072-AAAA-17258464D730}" type="slidenum">
              <a:rPr lang="en-US" altLang="zh-CN" noProof="0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 rtlCol="0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单击此处添加文本</a:t>
            </a:r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/>
              <a:t>演示文稿标题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单击以添加内容</a:t>
            </a:r>
          </a:p>
        </p:txBody>
      </p: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C99D2EA6-8453-4240-88D1-460E269D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/>
                </a:solidFill>
              </a:rPr>
              <a:t>20XX</a:t>
            </a:r>
            <a:endParaRPr lang="zh-CN" altLang="en-US" noProof="0">
              <a:solidFill>
                <a:prstClr val="black"/>
              </a:solidFill>
            </a:endParaRPr>
          </a:p>
        </p:txBody>
      </p:sp>
      <p:sp>
        <p:nvSpPr>
          <p:cNvPr id="11" name="幻灯片编号占位符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06B786C7-B8F9-4072-AAAA-17258464D730}" type="slidenum">
              <a:rPr lang="en-US" altLang="zh-CN" noProof="0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图片占位符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 rtlCol="0"/>
          <a:lstStyle>
            <a:lvl1pPr marL="0" indent="0" algn="ctr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单击此处添加照片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 rtlCol="0">
            <a:normAutofit/>
          </a:bodyPr>
          <a:lstStyle>
            <a:lvl1pPr algn="r">
              <a:defRPr sz="6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algn="r" rtl="0"/>
            <a:r>
              <a:rPr lang="zh-CN" altLang="en-US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单击此处编辑母版标题样式</a:t>
            </a:r>
          </a:p>
        </p:txBody>
      </p:sp>
      <p:sp>
        <p:nvSpPr>
          <p:cNvPr id="18" name="副标题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rtlCol="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algn="r" rtl="0"/>
            <a:r>
              <a:rPr lang="zh-CN" altLang="en-US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单击此处编辑母版副标题样式</a:t>
            </a:r>
          </a:p>
        </p:txBody>
      </p:sp>
      <p:sp>
        <p:nvSpPr>
          <p:cNvPr id="19" name="页脚占位符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演示文稿标题</a:t>
            </a:r>
          </a:p>
        </p:txBody>
      </p:sp>
      <p:sp>
        <p:nvSpPr>
          <p:cNvPr id="20" name="日期占位符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  <a:endParaRPr lang="zh-CN" altLang="en-US" noProof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幻灯片编号占位符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CD6D940D-6D44-4DF9-9322-B4B11F7EDCD0}" type="slidenum">
              <a:rPr lang="en-US" altLang="zh-CN" noProof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zh-CN" altLang="en-US" noProof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长方形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" name="标题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rtlCol="0"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单击此处添加标题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单击以添加内容</a:t>
            </a:r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>
                <a:solidFill>
                  <a:prstClr val="black"/>
                </a:solidFill>
              </a:rPr>
              <a:t>演示文稿标题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/>
                </a:solidFill>
              </a:rPr>
              <a:t>20XX</a:t>
            </a:r>
            <a:endParaRPr lang="zh-CN" altLang="en-US" noProof="0">
              <a:solidFill>
                <a:prstClr val="black"/>
              </a:solidFill>
            </a:endParaRP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06B786C7-B8F9-4072-AAAA-17258464D730}" type="slidenum">
              <a:rPr lang="en-US" altLang="zh-CN" noProof="0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日程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长方形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0" name="标题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rtlCol="0"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单击此处添加标题</a:t>
            </a: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单击以添加内容</a:t>
            </a:r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>
                <a:solidFill>
                  <a:prstClr val="black"/>
                </a:solidFill>
              </a:rPr>
              <a:t>演示文稿标题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520CC547-8B7E-4C4B-9B2A-04BD498A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/>
                </a:solidFill>
              </a:rPr>
              <a:t>20XX</a:t>
            </a:r>
            <a:endParaRPr lang="zh-CN" altLang="en-US" noProof="0">
              <a:solidFill>
                <a:prstClr val="black"/>
              </a:solidFill>
            </a:endParaRP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06B786C7-B8F9-4072-AAAA-17258464D730}" type="slidenum">
              <a:rPr lang="en-US" altLang="zh-CN" noProof="0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EE1FFB-7673-4E75-9B5C-5572E2B06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noProof="0"/>
              <a:t>20XX</a:t>
            </a:r>
            <a:endParaRPr lang="zh-CN" altLang="en-US" noProof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D4885A8-DDA8-4FCF-AB25-DA8F78EC7557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838C5EA-52FC-2218-E08C-C94B50A6D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B914B1-CBDD-63FB-0436-9AA8CE562E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9A1242-65AF-2A47-B9C1-47BC7762A2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54B30-CAB0-4B88-9560-C84E05C057C9}" type="datetimeFigureOut">
              <a:rPr lang="zh-CN" altLang="en-US" smtClean="0"/>
              <a:t>2024/10/19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EFDBC5-A6B6-B840-8404-61388874A4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E6138A-55EB-4109-B2D8-BB87055CB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483AC-2242-409C-901B-1DE29A979F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558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9224" y="971427"/>
            <a:ext cx="6815446" cy="2572057"/>
          </a:xfrm>
        </p:spPr>
        <p:txBody>
          <a:bodyPr rtlCol="0" anchor="b">
            <a:normAutofit/>
          </a:bodyPr>
          <a:lstStyle/>
          <a:p>
            <a:pPr rtl="0"/>
            <a:r>
              <a:rPr lang="zh-CN" altLang="en-US" sz="6000" dirty="0">
                <a:latin typeface="思源黑体 CN" panose="020B0500000000000000" pitchFamily="34" charset="-122"/>
                <a:ea typeface="思源黑体 CN" panose="020B0500000000000000" pitchFamily="34" charset="-122"/>
                <a:cs typeface="Fira Code" pitchFamily="1" charset="0"/>
              </a:rPr>
              <a:t>提示工程</a:t>
            </a:r>
          </a:p>
        </p:txBody>
      </p:sp>
      <p:sp>
        <p:nvSpPr>
          <p:cNvPr id="8" name="副标题 7">
            <a:extLst>
              <a:ext uri="{FF2B5EF4-FFF2-40B4-BE49-F238E27FC236}">
                <a16:creationId xmlns:a16="http://schemas.microsoft.com/office/drawing/2014/main" id="{6BBE0348-1527-4055-BA8A-E27542227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9225" y="4806615"/>
            <a:ext cx="6437555" cy="966731"/>
          </a:xfrm>
        </p:spPr>
        <p:txBody>
          <a:bodyPr rtlCol="0">
            <a:normAutofit fontScale="85000" lnSpcReduction="20000"/>
          </a:bodyPr>
          <a:lstStyle/>
          <a:p>
            <a:pPr rtl="0">
              <a:lnSpc>
                <a:spcPct val="100000"/>
              </a:lnSpc>
            </a:pPr>
            <a:r>
              <a:rPr lang="zh-CN" altLang="en-US" sz="1800" b="0" dirty="0">
                <a:latin typeface="思源黑体 CN" panose="020B0500000000000000" pitchFamily="34" charset="-122"/>
                <a:ea typeface="思源黑体 CN" panose="020B0500000000000000" pitchFamily="34" charset="-122"/>
                <a:cs typeface="Fira Code" pitchFamily="1" charset="0"/>
              </a:rPr>
              <a:t>张原鸣</a:t>
            </a:r>
            <a:endParaRPr lang="en-US" altLang="zh-CN" sz="1800" b="0" dirty="0">
              <a:latin typeface="思源黑体 CN" panose="020B0500000000000000" pitchFamily="34" charset="-122"/>
              <a:ea typeface="思源黑体 CN" panose="020B0500000000000000" pitchFamily="34" charset="-122"/>
              <a:cs typeface="Fira Code" pitchFamily="1" charset="0"/>
            </a:endParaRPr>
          </a:p>
          <a:p>
            <a:pPr rtl="0">
              <a:lnSpc>
                <a:spcPct val="100000"/>
              </a:lnSpc>
            </a:pPr>
            <a:r>
              <a:rPr lang="zh-CN" altLang="en-US" sz="1800" b="0" dirty="0">
                <a:latin typeface="思源黑体 CN" panose="020B0500000000000000" pitchFamily="34" charset="-122"/>
                <a:ea typeface="思源黑体 CN" panose="020B0500000000000000" pitchFamily="34" charset="-122"/>
                <a:cs typeface="Fira Code" pitchFamily="1" charset="0"/>
              </a:rPr>
              <a:t>北京交通大学，计算机科学与技术学院</a:t>
            </a:r>
            <a:endParaRPr lang="en-US" altLang="zh-CN" sz="1800" b="0" dirty="0">
              <a:latin typeface="思源黑体 CN" panose="020B0500000000000000" pitchFamily="34" charset="-122"/>
              <a:ea typeface="思源黑体 CN" panose="020B0500000000000000" pitchFamily="34" charset="-122"/>
              <a:cs typeface="Fira Code" pitchFamily="1" charset="0"/>
            </a:endParaRPr>
          </a:p>
          <a:p>
            <a:pPr rtl="0">
              <a:lnSpc>
                <a:spcPct val="100000"/>
              </a:lnSpc>
            </a:pPr>
            <a:r>
              <a:rPr lang="en-US" altLang="zh-CN" sz="1800" b="0" dirty="0">
                <a:latin typeface="Fira Code" pitchFamily="1" charset="0"/>
                <a:ea typeface="Fira Code" pitchFamily="1" charset="0"/>
                <a:cs typeface="Fira Code" pitchFamily="1" charset="0"/>
              </a:rPr>
              <a:t>ymzhang23@bjtu.edu.cn</a:t>
            </a:r>
            <a:endParaRPr lang="zh-CN" altLang="en-US" sz="1800" b="0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2" name="副标题 7">
            <a:extLst>
              <a:ext uri="{FF2B5EF4-FFF2-40B4-BE49-F238E27FC236}">
                <a16:creationId xmlns:a16="http://schemas.microsoft.com/office/drawing/2014/main" id="{005D1C93-E9B3-0AC0-96BA-9FE579090A16}"/>
              </a:ext>
            </a:extLst>
          </p:cNvPr>
          <p:cNvSpPr txBox="1">
            <a:spLocks/>
          </p:cNvSpPr>
          <p:nvPr/>
        </p:nvSpPr>
        <p:spPr>
          <a:xfrm>
            <a:off x="679224" y="3342110"/>
            <a:ext cx="6437555" cy="8164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</a:lstStyle>
          <a:p>
            <a:r>
              <a:rPr lang="zh-CN" altLang="en-US" sz="2400" b="0" dirty="0">
                <a:latin typeface="思源黑体 CN" panose="020B0500000000000000" pitchFamily="34" charset="-122"/>
                <a:ea typeface="思源黑体 CN" panose="020B0500000000000000" pitchFamily="34" charset="-122"/>
                <a:cs typeface="Fira Code" pitchFamily="1" charset="0"/>
              </a:rPr>
              <a:t>如何与生成式 </a:t>
            </a:r>
            <a:r>
              <a:rPr lang="en-US" altLang="zh-CN" sz="2400" b="0" dirty="0">
                <a:latin typeface="思源黑体 CN" panose="020B0500000000000000" pitchFamily="34" charset="-122"/>
                <a:ea typeface="思源黑体 CN" panose="020B0500000000000000" pitchFamily="34" charset="-122"/>
                <a:cs typeface="Fira Code" pitchFamily="1" charset="0"/>
              </a:rPr>
              <a:t>AI </a:t>
            </a:r>
            <a:r>
              <a:rPr lang="zh-CN" altLang="en-US" sz="2400" b="0" dirty="0">
                <a:latin typeface="思源黑体 CN" panose="020B0500000000000000" pitchFamily="34" charset="-122"/>
                <a:ea typeface="思源黑体 CN" panose="020B0500000000000000" pitchFamily="34" charset="-122"/>
                <a:cs typeface="Fira Code" pitchFamily="1" charset="0"/>
              </a:rPr>
              <a:t>高效沟通</a:t>
            </a:r>
            <a:endParaRPr lang="zh-CN" altLang="en-US" sz="3600" b="0" dirty="0">
              <a:latin typeface="思源黑体 CN" panose="020B0500000000000000" pitchFamily="34" charset="-122"/>
              <a:ea typeface="思源黑体 CN" panose="020B0500000000000000" pitchFamily="34" charset="-122"/>
              <a:cs typeface="Fira Code" pitchFamily="1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7C32310-D25B-88F8-EC5C-5F188D99D1E2}"/>
              </a:ext>
            </a:extLst>
          </p:cNvPr>
          <p:cNvSpPr/>
          <p:nvPr/>
        </p:nvSpPr>
        <p:spPr>
          <a:xfrm>
            <a:off x="6992127" y="0"/>
            <a:ext cx="519987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图形用户界面, 文本, 应用程序&#10;&#10;描述已自动生成">
            <a:extLst>
              <a:ext uri="{FF2B5EF4-FFF2-40B4-BE49-F238E27FC236}">
                <a16:creationId xmlns:a16="http://schemas.microsoft.com/office/drawing/2014/main" id="{F37F1DF1-369A-DC67-EE7C-16E3B5DAB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4672" y="0"/>
            <a:ext cx="4697328" cy="626177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848CE46-6851-FF8C-A526-77BBB8F52E47}"/>
              </a:ext>
            </a:extLst>
          </p:cNvPr>
          <p:cNvSpPr txBox="1"/>
          <p:nvPr/>
        </p:nvSpPr>
        <p:spPr>
          <a:xfrm>
            <a:off x="7951003" y="6406000"/>
            <a:ext cx="37846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ChatGPT </a:t>
            </a:r>
            <a:r>
              <a:rPr lang="zh-CN" altLang="en-US" sz="1400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登上</a:t>
            </a:r>
            <a:r>
              <a:rPr lang="en-US" altLang="zh-CN" sz="1400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《</a:t>
            </a:r>
            <a:r>
              <a:rPr lang="zh-CN" altLang="en-US" sz="1400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时代</a:t>
            </a:r>
            <a:r>
              <a:rPr lang="en-US" altLang="zh-CN" sz="1400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》</a:t>
            </a:r>
            <a:r>
              <a:rPr lang="zh-CN" altLang="en-US" sz="1400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杂志封面</a:t>
            </a:r>
            <a:endParaRPr lang="zh-CN" altLang="en-US" sz="1400" i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718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2DD529C-9267-462C-1F87-8260C5C91DA9}"/>
              </a:ext>
            </a:extLst>
          </p:cNvPr>
          <p:cNvSpPr txBox="1"/>
          <p:nvPr/>
        </p:nvSpPr>
        <p:spPr>
          <a:xfrm>
            <a:off x="737939" y="1530626"/>
            <a:ext cx="67188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3. </a:t>
            </a:r>
            <a:r>
              <a:rPr lang="zh-CN" altLang="en-US" sz="2000" b="1" i="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使用分隔符表示不同部分</a:t>
            </a:r>
            <a:endParaRPr lang="en-US" altLang="zh-CN" sz="2000" b="1" i="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3DD63A0-6C2B-864F-3807-6D425F42A1ED}"/>
              </a:ext>
            </a:extLst>
          </p:cNvPr>
          <p:cNvSpPr txBox="1"/>
          <p:nvPr/>
        </p:nvSpPr>
        <p:spPr>
          <a:xfrm>
            <a:off x="1358349" y="2141007"/>
            <a:ext cx="129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Worse</a:t>
            </a:r>
            <a:endParaRPr lang="zh-CN" altLang="en-US" b="1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37488DF-5449-BBCE-0899-0A71D5E3BC6B}"/>
              </a:ext>
            </a:extLst>
          </p:cNvPr>
          <p:cNvSpPr/>
          <p:nvPr/>
        </p:nvSpPr>
        <p:spPr>
          <a:xfrm>
            <a:off x="1358349" y="2556721"/>
            <a:ext cx="9421177" cy="844189"/>
          </a:xfrm>
          <a:prstGeom prst="roundRect">
            <a:avLst>
              <a:gd name="adj" fmla="val 16180"/>
            </a:avLst>
          </a:prstGeom>
          <a:solidFill>
            <a:schemeClr val="bg1">
              <a:lumMod val="95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This is my English homework. Please help me polish it up. Today is Mid-Autumn Festival. I am very happy. I ate mooncake with my family.</a:t>
            </a:r>
            <a:endParaRPr lang="en-US" altLang="zh-CN" sz="1600" i="1" dirty="0">
              <a:solidFill>
                <a:schemeClr val="tx1"/>
              </a:solidFill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8DF6590-C1C0-05FD-D11C-A04B43F35BDC}"/>
              </a:ext>
            </a:extLst>
          </p:cNvPr>
          <p:cNvSpPr txBox="1"/>
          <p:nvPr/>
        </p:nvSpPr>
        <p:spPr>
          <a:xfrm>
            <a:off x="1358349" y="3707979"/>
            <a:ext cx="129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Better</a:t>
            </a:r>
            <a:endParaRPr lang="zh-CN" altLang="en-US" b="1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6F742991-309E-698B-3B2C-CA923E284DEA}"/>
              </a:ext>
            </a:extLst>
          </p:cNvPr>
          <p:cNvSpPr/>
          <p:nvPr/>
        </p:nvSpPr>
        <p:spPr>
          <a:xfrm>
            <a:off x="1358349" y="4127447"/>
            <a:ext cx="9421177" cy="2285444"/>
          </a:xfrm>
          <a:prstGeom prst="roundRect">
            <a:avLst>
              <a:gd name="adj" fmla="val 7074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I want you to act as an English teacher. I want you to replace my simplified words and sentences with more beautiful and elegant, upper-level English words and sentences.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"""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Today is Mid-Autumn Festival. I am very happy. I ate mooncake with my family. 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"""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DF54C67E-8B78-BC55-CD4E-703DD8825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939" y="264690"/>
            <a:ext cx="9421177" cy="769493"/>
          </a:xfrm>
        </p:spPr>
        <p:txBody>
          <a:bodyPr>
            <a:noAutofit/>
          </a:bodyPr>
          <a:lstStyle/>
          <a:p>
            <a:r>
              <a:rPr lang="zh-CN" altLang="en-US" sz="36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方法论</a:t>
            </a:r>
            <a:endParaRPr lang="en-US" altLang="zh-CN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2144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2DD529C-9267-462C-1F87-8260C5C91DA9}"/>
              </a:ext>
            </a:extLst>
          </p:cNvPr>
          <p:cNvSpPr txBox="1"/>
          <p:nvPr/>
        </p:nvSpPr>
        <p:spPr>
          <a:xfrm>
            <a:off x="737939" y="1530626"/>
            <a:ext cx="67188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4. </a:t>
            </a:r>
            <a:r>
              <a:rPr lang="zh-CN" altLang="en-US" sz="2000" b="1" i="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将复杂任务拆分为更简单的子任务</a:t>
            </a:r>
            <a:endParaRPr lang="en-US" altLang="zh-CN" sz="2000" b="1" i="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3DD63A0-6C2B-864F-3807-6D425F42A1ED}"/>
              </a:ext>
            </a:extLst>
          </p:cNvPr>
          <p:cNvSpPr txBox="1"/>
          <p:nvPr/>
        </p:nvSpPr>
        <p:spPr>
          <a:xfrm>
            <a:off x="1331844" y="2208907"/>
            <a:ext cx="129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Worse</a:t>
            </a:r>
            <a:endParaRPr lang="zh-CN" altLang="en-US" b="1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37488DF-5449-BBCE-0899-0A71D5E3BC6B}"/>
              </a:ext>
            </a:extLst>
          </p:cNvPr>
          <p:cNvSpPr/>
          <p:nvPr/>
        </p:nvSpPr>
        <p:spPr>
          <a:xfrm>
            <a:off x="1331844" y="2624622"/>
            <a:ext cx="9421177" cy="571654"/>
          </a:xfrm>
          <a:prstGeom prst="roundRect">
            <a:avLst>
              <a:gd name="adj" fmla="val 16180"/>
            </a:avLst>
          </a:prstGeom>
          <a:solidFill>
            <a:schemeClr val="bg1">
              <a:lumMod val="95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Summarize these text and translate it to Spanish.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8DF6590-C1C0-05FD-D11C-A04B43F35BDC}"/>
              </a:ext>
            </a:extLst>
          </p:cNvPr>
          <p:cNvSpPr txBox="1"/>
          <p:nvPr/>
        </p:nvSpPr>
        <p:spPr>
          <a:xfrm>
            <a:off x="1331844" y="3419669"/>
            <a:ext cx="129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Better</a:t>
            </a:r>
            <a:endParaRPr lang="zh-CN" altLang="en-US" b="1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6F742991-309E-698B-3B2C-CA923E284DEA}"/>
              </a:ext>
            </a:extLst>
          </p:cNvPr>
          <p:cNvSpPr/>
          <p:nvPr/>
        </p:nvSpPr>
        <p:spPr>
          <a:xfrm>
            <a:off x="1331844" y="3835384"/>
            <a:ext cx="9421177" cy="2416384"/>
          </a:xfrm>
          <a:prstGeom prst="roundRect">
            <a:avLst>
              <a:gd name="adj" fmla="val 7074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Use the </a:t>
            </a: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following step-by-step instructions </a:t>
            </a: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to respond to my inputs.</a:t>
            </a:r>
          </a:p>
          <a:p>
            <a:pPr>
              <a:lnSpc>
                <a:spcPct val="120000"/>
              </a:lnSpc>
            </a:pPr>
            <a:endParaRPr lang="en-US" altLang="zh-CN" sz="1600" dirty="0">
              <a:solidFill>
                <a:schemeClr val="tx1"/>
              </a:solidFill>
              <a:latin typeface="Fira Code" pitchFamily="1" charset="0"/>
              <a:cs typeface="Fira Code" pitchFamily="1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Step 1 - I will provide you with text in triple quotes. Summarize this text in one sentence with a prefix that says "Summary: ".</a:t>
            </a:r>
          </a:p>
          <a:p>
            <a:pPr>
              <a:lnSpc>
                <a:spcPct val="120000"/>
              </a:lnSpc>
            </a:pPr>
            <a:endParaRPr lang="en-US" altLang="zh-CN" sz="1600" dirty="0">
              <a:solidFill>
                <a:schemeClr val="tx1"/>
              </a:solidFill>
              <a:latin typeface="Fira Code" pitchFamily="1" charset="0"/>
              <a:cs typeface="Fira Code" pitchFamily="1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Step 2 - Translate the summary from Step 1 into Spanish, with a prefix that says "Translation: ".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813ACFE9-0CEA-FBAE-3E10-54B04591B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939" y="264690"/>
            <a:ext cx="9421177" cy="769493"/>
          </a:xfrm>
        </p:spPr>
        <p:txBody>
          <a:bodyPr>
            <a:noAutofit/>
          </a:bodyPr>
          <a:lstStyle/>
          <a:p>
            <a:r>
              <a:rPr lang="zh-CN" altLang="en-US" sz="36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方法论</a:t>
            </a:r>
            <a:endParaRPr lang="en-US" altLang="zh-CN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3873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2DD529C-9267-462C-1F87-8260C5C91DA9}"/>
              </a:ext>
            </a:extLst>
          </p:cNvPr>
          <p:cNvSpPr txBox="1"/>
          <p:nvPr/>
        </p:nvSpPr>
        <p:spPr>
          <a:xfrm>
            <a:off x="737939" y="1530626"/>
            <a:ext cx="67188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5. </a:t>
            </a:r>
            <a:r>
              <a:rPr lang="zh-CN" altLang="en-US" sz="2000" b="1" i="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说明要做什么而不是不要做什么</a:t>
            </a:r>
            <a:endParaRPr lang="en-US" altLang="zh-CN" sz="2000" b="1" i="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3DD63A0-6C2B-864F-3807-6D425F42A1ED}"/>
              </a:ext>
            </a:extLst>
          </p:cNvPr>
          <p:cNvSpPr txBox="1"/>
          <p:nvPr/>
        </p:nvSpPr>
        <p:spPr>
          <a:xfrm>
            <a:off x="1331844" y="2242844"/>
            <a:ext cx="129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Worse</a:t>
            </a:r>
            <a:endParaRPr lang="zh-CN" altLang="en-US" b="1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37488DF-5449-BBCE-0899-0A71D5E3BC6B}"/>
              </a:ext>
            </a:extLst>
          </p:cNvPr>
          <p:cNvSpPr/>
          <p:nvPr/>
        </p:nvSpPr>
        <p:spPr>
          <a:xfrm>
            <a:off x="1331844" y="2658559"/>
            <a:ext cx="9421177" cy="769493"/>
          </a:xfrm>
          <a:prstGeom prst="roundRect">
            <a:avLst>
              <a:gd name="adj" fmla="val 16180"/>
            </a:avLst>
          </a:prstGeom>
          <a:solidFill>
            <a:schemeClr val="bg1">
              <a:lumMod val="95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The following is a conversation between an Agent and a Customer. DO NOT ASK USERNAME OR PASSWORD. DO NOT REPEAT.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8DF6590-C1C0-05FD-D11C-A04B43F35BDC}"/>
              </a:ext>
            </a:extLst>
          </p:cNvPr>
          <p:cNvSpPr txBox="1"/>
          <p:nvPr/>
        </p:nvSpPr>
        <p:spPr>
          <a:xfrm>
            <a:off x="1331844" y="3721101"/>
            <a:ext cx="129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Better</a:t>
            </a:r>
            <a:endParaRPr lang="zh-CN" altLang="en-US" b="1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6F742991-309E-698B-3B2C-CA923E284DEA}"/>
              </a:ext>
            </a:extLst>
          </p:cNvPr>
          <p:cNvSpPr/>
          <p:nvPr/>
        </p:nvSpPr>
        <p:spPr>
          <a:xfrm>
            <a:off x="1331844" y="4136816"/>
            <a:ext cx="9421177" cy="1826662"/>
          </a:xfrm>
          <a:prstGeom prst="roundRect">
            <a:avLst>
              <a:gd name="adj" fmla="val 7074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The following is a conversation between an Agent and a Customer. </a:t>
            </a: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The agent will attempt to diagnose the problem and suggest a solution</a:t>
            </a: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, whilst refraining from asking any questions related to PII. </a:t>
            </a: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Instead of </a:t>
            </a: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asking for PII, such as username or password, </a:t>
            </a: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refer the user to </a:t>
            </a: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the help article www.samplewebsite.com/help/faq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1A322978-0F2D-BFC3-2572-ED1CB2E3A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939" y="264690"/>
            <a:ext cx="9421177" cy="769493"/>
          </a:xfrm>
        </p:spPr>
        <p:txBody>
          <a:bodyPr>
            <a:noAutofit/>
          </a:bodyPr>
          <a:lstStyle/>
          <a:p>
            <a:r>
              <a:rPr lang="zh-CN" altLang="en-US" sz="36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方法论</a:t>
            </a:r>
            <a:endParaRPr lang="en-US" altLang="zh-CN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5464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FE33519-3DE7-1578-8CE6-17B37E116423}"/>
              </a:ext>
            </a:extLst>
          </p:cNvPr>
          <p:cNvSpPr txBox="1"/>
          <p:nvPr/>
        </p:nvSpPr>
        <p:spPr>
          <a:xfrm>
            <a:off x="1106556" y="1231370"/>
            <a:ext cx="4989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延伸阅读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BD61525-4FC4-111C-87D5-B94E6AC5A8F4}"/>
              </a:ext>
            </a:extLst>
          </p:cNvPr>
          <p:cNvSpPr txBox="1"/>
          <p:nvPr/>
        </p:nvSpPr>
        <p:spPr>
          <a:xfrm>
            <a:off x="1106556" y="2464903"/>
            <a:ext cx="10224052" cy="3003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lnSpc>
                <a:spcPct val="150000"/>
              </a:lnSpc>
            </a:pPr>
            <a:r>
              <a:rPr lang="en-US" altLang="zh-CN" sz="1600" b="1" i="0" dirty="0">
                <a:solidFill>
                  <a:srgbClr val="333333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Prompt Engineering </a:t>
            </a:r>
            <a:r>
              <a:rPr lang="en-US" altLang="zh-CN" sz="1600" i="0" dirty="0">
                <a:solidFill>
                  <a:srgbClr val="333333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/ </a:t>
            </a:r>
            <a:r>
              <a:rPr lang="en-US" altLang="zh-CN" sz="1600" i="1" dirty="0">
                <a:solidFill>
                  <a:schemeClr val="accent5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OpenAI Platform</a:t>
            </a:r>
          </a:p>
          <a:p>
            <a:pPr algn="l" fontAlgn="base">
              <a:lnSpc>
                <a:spcPct val="150000"/>
              </a:lnSpc>
            </a:pPr>
            <a:r>
              <a:rPr lang="en-US" altLang="zh-CN" sz="1600" i="0" dirty="0">
                <a:solidFill>
                  <a:srgbClr val="333333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https://platform.openai.com/docs/guides/prompt-engineering/strategy-write-clear-instructions</a:t>
            </a:r>
          </a:p>
          <a:p>
            <a:pPr algn="l" fontAlgn="base">
              <a:lnSpc>
                <a:spcPct val="150000"/>
              </a:lnSpc>
            </a:pPr>
            <a:endParaRPr lang="en-US" altLang="zh-CN" sz="1600" dirty="0">
              <a:solidFill>
                <a:srgbClr val="333333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l" fontAlgn="base">
              <a:lnSpc>
                <a:spcPct val="150000"/>
              </a:lnSpc>
            </a:pPr>
            <a:r>
              <a:rPr lang="en-US" altLang="zh-CN" sz="16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Best practices for prompt engineering with the OpenAI API </a:t>
            </a:r>
            <a:r>
              <a:rPr lang="en-US" altLang="zh-CN" sz="16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/ </a:t>
            </a:r>
            <a:r>
              <a:rPr lang="en-US" altLang="zh-CN" sz="1600" i="1" dirty="0">
                <a:solidFill>
                  <a:schemeClr val="accent5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OpenAI Help Center</a:t>
            </a:r>
          </a:p>
          <a:p>
            <a:pPr algn="l" fontAlgn="base">
              <a:lnSpc>
                <a:spcPct val="150000"/>
              </a:lnSpc>
            </a:pPr>
            <a:r>
              <a:rPr lang="en-US" altLang="zh-CN" sz="1600" i="0" dirty="0"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https://help.openai.com/en/articles/6654000-best-practices-for-prompt-engineering-with-the-openai-api</a:t>
            </a:r>
            <a:endParaRPr lang="en-US" altLang="zh-CN" sz="1600" dirty="0">
              <a:solidFill>
                <a:srgbClr val="333333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l" fontAlgn="base">
              <a:lnSpc>
                <a:spcPct val="150000"/>
              </a:lnSpc>
            </a:pPr>
            <a:endParaRPr lang="en-US" altLang="zh-CN" sz="1600" dirty="0">
              <a:solidFill>
                <a:srgbClr val="333333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l" fontAlgn="base">
              <a:lnSpc>
                <a:spcPct val="150000"/>
              </a:lnSpc>
            </a:pPr>
            <a:r>
              <a:rPr lang="en-US" altLang="zh-CN" sz="1600" b="1" i="0" dirty="0">
                <a:solidFill>
                  <a:srgbClr val="333333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Effective Prompts for AI: The Essentials </a:t>
            </a:r>
            <a:r>
              <a:rPr lang="en-US" altLang="zh-CN" sz="1600" i="0" dirty="0">
                <a:solidFill>
                  <a:srgbClr val="333333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/ </a:t>
            </a:r>
            <a:r>
              <a:rPr lang="en-US" altLang="zh-CN" sz="1600" i="1" dirty="0">
                <a:solidFill>
                  <a:schemeClr val="accent5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MIT Sloan Teaching &amp; Learning Technologies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https://mitsloanedtech.mit.edu/ai/basics/effective-prompts/#Writing_Effective_Prompts</a:t>
            </a:r>
          </a:p>
        </p:txBody>
      </p:sp>
    </p:spTree>
    <p:extLst>
      <p:ext uri="{BB962C8B-B14F-4D97-AF65-F5344CB8AC3E}">
        <p14:creationId xmlns:p14="http://schemas.microsoft.com/office/powerpoint/2010/main" val="670067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6279AEEA-CB66-F18D-C2B5-013F45D92C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标题 9">
            <a:extLst>
              <a:ext uri="{FF2B5EF4-FFF2-40B4-BE49-F238E27FC236}">
                <a16:creationId xmlns:a16="http://schemas.microsoft.com/office/drawing/2014/main" id="{A8E46C27-7DF3-A289-2B15-60BDC7DB3862}"/>
              </a:ext>
            </a:extLst>
          </p:cNvPr>
          <p:cNvSpPr txBox="1">
            <a:spLocks/>
          </p:cNvSpPr>
          <p:nvPr/>
        </p:nvSpPr>
        <p:spPr>
          <a:xfrm>
            <a:off x="1385411" y="2950482"/>
            <a:ext cx="9421177" cy="9570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500" b="1" kern="1200"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ctr"/>
            <a:r>
              <a:rPr lang="zh-CN" altLang="en-US" sz="5400" b="0" dirty="0"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474191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6279AEEA-CB66-F18D-C2B5-013F45D92C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标题 9">
            <a:extLst>
              <a:ext uri="{FF2B5EF4-FFF2-40B4-BE49-F238E27FC236}">
                <a16:creationId xmlns:a16="http://schemas.microsoft.com/office/drawing/2014/main" id="{A8E46C27-7DF3-A289-2B15-60BDC7DB3862}"/>
              </a:ext>
            </a:extLst>
          </p:cNvPr>
          <p:cNvSpPr txBox="1">
            <a:spLocks/>
          </p:cNvSpPr>
          <p:nvPr/>
        </p:nvSpPr>
        <p:spPr>
          <a:xfrm>
            <a:off x="1275610" y="771815"/>
            <a:ext cx="9421177" cy="9570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500" b="1" kern="1200"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sz="4000" b="0" dirty="0"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参考文献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0177212-E7EA-713D-F6D8-8E631FD0B007}"/>
              </a:ext>
            </a:extLst>
          </p:cNvPr>
          <p:cNvSpPr txBox="1"/>
          <p:nvPr/>
        </p:nvSpPr>
        <p:spPr>
          <a:xfrm>
            <a:off x="1275610" y="1728851"/>
            <a:ext cx="9373633" cy="4125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100" b="1" dirty="0" err="1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Roumeliotis</a:t>
            </a: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, K. I., &amp; Tselikas, N. D. (2023). ChatGPT and Open-AI Models: A Preliminary Review. Future Internet, 15(6), 192. https://doi.org/10.3390/fi15060192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Brown, T. B., Mann, B., Ryder, N., Subbiah, M., Kaplan, J., </a:t>
            </a:r>
            <a:r>
              <a:rPr lang="en-US" altLang="zh-CN" sz="1100" b="1" dirty="0" err="1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Dhariwal</a:t>
            </a: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, P., </a:t>
            </a:r>
            <a:r>
              <a:rPr lang="en-US" altLang="zh-CN" sz="1100" b="1" dirty="0" err="1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Neelakantan</a:t>
            </a: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, A., Shyam, P., Sastry, G., </a:t>
            </a:r>
            <a:r>
              <a:rPr lang="en-US" altLang="zh-CN" sz="1100" b="1" dirty="0" err="1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Askell</a:t>
            </a: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, A., Agarwal, S., Herbert-Voss, A., Krueger, G., </a:t>
            </a:r>
            <a:r>
              <a:rPr lang="en-US" altLang="zh-CN" sz="1100" b="1" dirty="0" err="1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Henighan</a:t>
            </a: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, T., Child, R., Ramesh, A., Ziegler, D. M., Wu, J., Winter, C., Hesse, C., Chen, M., Sigler, E., Litwin, M., Gray, S., Chess, B., Clark, J., Berner, C., </a:t>
            </a:r>
            <a:r>
              <a:rPr lang="en-US" altLang="zh-CN" sz="1100" b="1" dirty="0" err="1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McCandlish</a:t>
            </a: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, S., Radford, A., </a:t>
            </a:r>
            <a:r>
              <a:rPr lang="en-US" altLang="zh-CN" sz="1100" b="1" dirty="0" err="1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Sutskever</a:t>
            </a: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, I., &amp; </a:t>
            </a:r>
            <a:r>
              <a:rPr lang="en-US" altLang="zh-CN" sz="1100" b="1" dirty="0" err="1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Amodei</a:t>
            </a: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, D. (2020). Language Models are Few-Shot Learners. </a:t>
            </a:r>
            <a:r>
              <a:rPr lang="en-US" altLang="zh-CN" sz="1100" b="1" dirty="0" err="1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arXiv</a:t>
            </a: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 preprint. https://arxiv.org/abs/2005.14165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Wikipedia contributors. (2024). Prompt engineering. Wikipedia, The Free Encyclopedia. Retrieved September 10, 2024, from https://en.wikipedia.org/wiki/Prompt_engineering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OpenAI. (n.d.). Engineering / OpenAI Platform. Retrieved September 10, 2024, from https://platform.openai.com/docs/guides/prompt-engineering/strategy-write-clear-instructions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OpenAI. (n.d.). Best practices for prompt engineering with the OpenAI API. Retrieved September 10, 2024, from https://help.openai.com/en/articles/6654000-best-practices-for-prompt-engineering-with-the-openai-api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MIT Sloan Teaching &amp; Learning Technologies. (n.d.). Effective Prompts for AI: The Essentials. Retrieved September 10, 2024, from https://mitsloanedtech.mit.edu/ai/basics/effective-prompts/#Writing_Effective_Prompts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Sahoo, P., Singh, A. K., Saha, S., Jain, V., Mondal, S., &amp; Chadha, A. (2024). A Systematic Survey of Prompt Engineering in Large Language Models: Techniques and Applications. </a:t>
            </a:r>
            <a:r>
              <a:rPr lang="en-US" altLang="zh-CN" sz="1100" b="1" dirty="0" err="1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arXiv</a:t>
            </a:r>
            <a:r>
              <a:rPr lang="en-US" altLang="zh-CN" sz="1100" b="1" dirty="0">
                <a:solidFill>
                  <a:schemeClr val="bg1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 preprint. https://arxiv.org/abs/2402.07927</a:t>
            </a:r>
            <a:endParaRPr lang="zh-CN" altLang="en-US" sz="1100" b="1" dirty="0">
              <a:solidFill>
                <a:schemeClr val="bg1"/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393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1B16FF-124B-0FDA-83ED-E8B35A826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4A2D61FA-FE47-46EA-59A0-794CA9B59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44D815C-8BF3-4ECF-A945-A2A7C2983AF9}" type="slidenum">
              <a:rPr lang="en-US" altLang="zh-CN" noProof="0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zh-CN" altLang="en-US" noProof="0" dirty="0">
              <a:solidFill>
                <a:prstClr val="black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A258FD4-3EB0-8D90-1E33-2E1C63241EDD}"/>
              </a:ext>
            </a:extLst>
          </p:cNvPr>
          <p:cNvSpPr txBox="1"/>
          <p:nvPr/>
        </p:nvSpPr>
        <p:spPr>
          <a:xfrm>
            <a:off x="1566875" y="3010543"/>
            <a:ext cx="4532010" cy="21970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 sz="24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生成式</a:t>
            </a:r>
            <a:r>
              <a:rPr lang="en-US" altLang="zh-CN" sz="24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AI</a:t>
            </a:r>
            <a:r>
              <a:rPr lang="zh-CN" altLang="en-US" sz="24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的工作特点</a:t>
            </a:r>
            <a:endParaRPr lang="en-US" altLang="zh-CN" sz="2400" b="1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 sz="24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什么是提示工程</a:t>
            </a:r>
            <a:endParaRPr lang="en-US" altLang="zh-CN" sz="2400" b="1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 sz="24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提示工程的技术原理与方法论</a:t>
            </a:r>
          </a:p>
        </p:txBody>
      </p:sp>
    </p:spTree>
    <p:extLst>
      <p:ext uri="{BB962C8B-B14F-4D97-AF65-F5344CB8AC3E}">
        <p14:creationId xmlns:p14="http://schemas.microsoft.com/office/powerpoint/2010/main" val="3260259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生成式</a:t>
            </a:r>
            <a:r>
              <a:rPr lang="en-US" altLang="zh-CN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AI</a:t>
            </a:r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的工作特点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/>
          <a:p>
            <a:pPr rtl="0"/>
            <a:r>
              <a:rPr lang="en-US" altLang="zh-CN" dirty="0"/>
              <a:t>Artificial Intelligence: Our future, or its?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244D815C-8BF3-4ECF-A945-A2A7C2983AF9}" type="slidenum">
              <a:rPr lang="en-US" altLang="zh-CN" smtClean="0"/>
              <a:pPr lvl="0" rtl="0"/>
              <a:t>3</a:t>
            </a:fld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65A0463-8156-9756-866E-DAB16B207A69}"/>
              </a:ext>
            </a:extLst>
          </p:cNvPr>
          <p:cNvSpPr txBox="1"/>
          <p:nvPr/>
        </p:nvSpPr>
        <p:spPr>
          <a:xfrm>
            <a:off x="615425" y="3242038"/>
            <a:ext cx="5911271" cy="25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GPT was designed to guess the next word or complete a sentence in a human-generated text, and an immense number of human-generated texts trained its model. </a:t>
            </a:r>
            <a:r>
              <a:rPr lang="en-US" altLang="zh-CN" sz="1800" baseline="300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[1]</a:t>
            </a:r>
          </a:p>
          <a:p>
            <a:pPr>
              <a:lnSpc>
                <a:spcPct val="150000"/>
              </a:lnSpc>
            </a:pPr>
            <a:endParaRPr lang="en-US" altLang="zh-CN" baseline="300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baseline="300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Cited from </a:t>
            </a:r>
            <a:r>
              <a:rPr lang="en-US" altLang="zh-CN" b="1" baseline="300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ChatGPT and Open-AI Models: A Preliminary Review,</a:t>
            </a:r>
          </a:p>
          <a:p>
            <a:pPr algn="r">
              <a:lnSpc>
                <a:spcPct val="150000"/>
              </a:lnSpc>
            </a:pPr>
            <a:r>
              <a:rPr lang="en-US" altLang="zh-CN" baseline="300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a review paper by </a:t>
            </a:r>
            <a:r>
              <a:rPr lang="fi-FI" altLang="zh-CN" b="1" baseline="300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Roumeliotis, K.I. </a:t>
            </a:r>
            <a:r>
              <a:rPr lang="fi-FI" altLang="zh-CN" baseline="300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and </a:t>
            </a:r>
            <a:r>
              <a:rPr lang="fi-FI" altLang="zh-CN" b="1" baseline="300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Tselikas, N.D.</a:t>
            </a:r>
            <a:endParaRPr lang="en-US" altLang="zh-CN" b="1" baseline="300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C6FC4B4A-28D6-3057-7C18-9FDC45B61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7711" y="475391"/>
            <a:ext cx="1372595" cy="139106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849AD34-524C-8B2F-86FD-3D928B8DBB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1" y="2619595"/>
            <a:ext cx="4718574" cy="31727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8E82293-535E-9E5E-03E5-794B5DF61DE8}"/>
              </a:ext>
            </a:extLst>
          </p:cNvPr>
          <p:cNvSpPr txBox="1"/>
          <p:nvPr/>
        </p:nvSpPr>
        <p:spPr>
          <a:xfrm>
            <a:off x="7728580" y="5905153"/>
            <a:ext cx="2977418" cy="7579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2020 </a:t>
            </a:r>
            <a:r>
              <a:rPr lang="zh-CN" altLang="en-US" sz="16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年提出 </a:t>
            </a:r>
            <a:r>
              <a:rPr lang="en-US" altLang="zh-CN" sz="16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GPT-3 </a:t>
            </a:r>
            <a:r>
              <a:rPr lang="zh-CN" altLang="en-US" sz="16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概念的论文</a:t>
            </a:r>
            <a:endParaRPr lang="en-US" altLang="zh-CN" sz="16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(Brown et al. 2020)</a:t>
            </a:r>
            <a:endParaRPr lang="zh-CN" altLang="en-US" sz="1400" dirty="0">
              <a:latin typeface="Fira Code" pitchFamily="1" charset="0"/>
              <a:ea typeface="思源黑体 CN" panose="020B0500000000000000" pitchFamily="34" charset="-122"/>
              <a:cs typeface="Fira Code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3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640DF6-E191-3822-0F8F-FE18E838D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D940D-6D44-4DF9-9322-B4B11F7EDCD0}" type="slidenum">
              <a:rPr lang="en-US" altLang="zh-CN" noProof="0" smtClean="0">
                <a:solidFill>
                  <a:prstClr val="black"/>
                </a:solidFill>
              </a:rPr>
              <a:pPr>
                <a:defRPr/>
              </a:pPr>
              <a:t>4</a:t>
            </a:fld>
            <a:endParaRPr lang="zh-CN" altLang="en-US" noProof="0">
              <a:solidFill>
                <a:prstClr val="black"/>
              </a:solidFill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AA9B6D5B-F405-ABA6-DE42-21805A250877}"/>
              </a:ext>
            </a:extLst>
          </p:cNvPr>
          <p:cNvSpPr/>
          <p:nvPr/>
        </p:nvSpPr>
        <p:spPr>
          <a:xfrm>
            <a:off x="4537210" y="3145733"/>
            <a:ext cx="2676940" cy="1113183"/>
          </a:xfrm>
          <a:prstGeom prst="roundRect">
            <a:avLst/>
          </a:prstGeom>
          <a:solidFill>
            <a:srgbClr val="F2B8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LLM</a:t>
            </a:r>
            <a:endParaRPr lang="en-US" altLang="zh-CN" b="1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ctr"/>
            <a:r>
              <a:rPr lang="en-US" altLang="zh-CN" sz="16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Large Language Model</a:t>
            </a:r>
            <a:endParaRPr lang="zh-CN" altLang="en-US" sz="16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00E0E420-9F7A-0F87-A808-22C6038DB101}"/>
              </a:ext>
            </a:extLst>
          </p:cNvPr>
          <p:cNvCxnSpPr>
            <a:cxnSpLocks/>
          </p:cNvCxnSpPr>
          <p:nvPr/>
        </p:nvCxnSpPr>
        <p:spPr>
          <a:xfrm>
            <a:off x="7214150" y="3695698"/>
            <a:ext cx="47211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1E57AC85-7C3B-4E96-43AC-6F2BEFCAB024}"/>
              </a:ext>
            </a:extLst>
          </p:cNvPr>
          <p:cNvCxnSpPr>
            <a:cxnSpLocks/>
          </p:cNvCxnSpPr>
          <p:nvPr/>
        </p:nvCxnSpPr>
        <p:spPr>
          <a:xfrm>
            <a:off x="4015408" y="3695698"/>
            <a:ext cx="52180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0BF3F01F-B005-8ECA-91E4-F39040A82299}"/>
              </a:ext>
            </a:extLst>
          </p:cNvPr>
          <p:cNvGrpSpPr/>
          <p:nvPr/>
        </p:nvGrpSpPr>
        <p:grpSpPr>
          <a:xfrm>
            <a:off x="808383" y="1591914"/>
            <a:ext cx="3207025" cy="4257261"/>
            <a:chOff x="609601" y="1300369"/>
            <a:chExt cx="3001618" cy="4257261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FB6C0D50-B66E-19F2-8573-93D92AA488A2}"/>
                </a:ext>
              </a:extLst>
            </p:cNvPr>
            <p:cNvSpPr/>
            <p:nvPr/>
          </p:nvSpPr>
          <p:spPr>
            <a:xfrm>
              <a:off x="609601" y="1300369"/>
              <a:ext cx="3001618" cy="4257261"/>
            </a:xfrm>
            <a:prstGeom prst="roundRect">
              <a:avLst>
                <a:gd name="adj" fmla="val 4447"/>
              </a:avLst>
            </a:prstGeom>
            <a:noFill/>
            <a:ln w="28575">
              <a:solidFill>
                <a:srgbClr val="4E67C8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CF130E5B-569C-A4EA-F92B-E0897DB9C81D}"/>
                </a:ext>
              </a:extLst>
            </p:cNvPr>
            <p:cNvSpPr/>
            <p:nvPr/>
          </p:nvSpPr>
          <p:spPr>
            <a:xfrm>
              <a:off x="702367" y="1427922"/>
              <a:ext cx="2838106" cy="1596887"/>
            </a:xfrm>
            <a:prstGeom prst="roundRect">
              <a:avLst>
                <a:gd name="adj" fmla="val 7953"/>
              </a:avLst>
            </a:prstGeom>
            <a:solidFill>
              <a:srgbClr val="4E67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400" b="1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System Prompt</a:t>
              </a:r>
            </a:p>
            <a:p>
              <a:pPr algn="ctr"/>
              <a:r>
                <a:rPr lang="en-US" altLang="zh-CN" sz="14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built-in prompt providing context and instructions to the model</a:t>
              </a:r>
              <a:endParaRPr lang="zh-CN" altLang="en-US" sz="1400" dirty="0"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9539D761-F701-B709-44A3-068CCE8D3C57}"/>
                </a:ext>
              </a:extLst>
            </p:cNvPr>
            <p:cNvSpPr/>
            <p:nvPr/>
          </p:nvSpPr>
          <p:spPr>
            <a:xfrm>
              <a:off x="702367" y="3221935"/>
              <a:ext cx="2838106" cy="1596887"/>
            </a:xfrm>
            <a:prstGeom prst="roundRect">
              <a:avLst>
                <a:gd name="adj" fmla="val 9613"/>
              </a:avLst>
            </a:prstGeom>
            <a:solidFill>
              <a:srgbClr val="4E67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zh-CN" sz="2400" b="1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User Prompt</a:t>
              </a:r>
            </a:p>
            <a:p>
              <a:pPr algn="ctr"/>
              <a:r>
                <a:rPr lang="en-US" altLang="zh-CN" sz="14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requirements provided by users</a:t>
              </a:r>
              <a:endParaRPr lang="zh-CN" altLang="en-US" sz="1400" dirty="0"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025CD07-4A32-7F3C-F50F-15B38B85D3AD}"/>
                </a:ext>
              </a:extLst>
            </p:cNvPr>
            <p:cNvSpPr txBox="1"/>
            <p:nvPr/>
          </p:nvSpPr>
          <p:spPr>
            <a:xfrm>
              <a:off x="1126701" y="4946375"/>
              <a:ext cx="19894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4E67C8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Prompt Set</a:t>
              </a:r>
              <a:endParaRPr lang="zh-CN" altLang="en-US" sz="2400" b="1" dirty="0">
                <a:solidFill>
                  <a:srgbClr val="4E67C8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5F45D9BE-539E-5096-DA20-E2376EDC3352}"/>
              </a:ext>
            </a:extLst>
          </p:cNvPr>
          <p:cNvGrpSpPr/>
          <p:nvPr/>
        </p:nvGrpSpPr>
        <p:grpSpPr>
          <a:xfrm>
            <a:off x="7686260" y="1439516"/>
            <a:ext cx="3500230" cy="4512364"/>
            <a:chOff x="7989403" y="1055203"/>
            <a:chExt cx="3500230" cy="4512364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88A406A7-2B6E-F893-221F-955F2521E3D2}"/>
                </a:ext>
              </a:extLst>
            </p:cNvPr>
            <p:cNvSpPr/>
            <p:nvPr/>
          </p:nvSpPr>
          <p:spPr>
            <a:xfrm>
              <a:off x="7989403" y="1055203"/>
              <a:ext cx="3500230" cy="4512364"/>
            </a:xfrm>
            <a:prstGeom prst="roundRect">
              <a:avLst>
                <a:gd name="adj" fmla="val 354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00CEE66D-D631-F904-2A4F-0BBF298C68A5}"/>
                </a:ext>
              </a:extLst>
            </p:cNvPr>
            <p:cNvSpPr txBox="1"/>
            <p:nvPr/>
          </p:nvSpPr>
          <p:spPr>
            <a:xfrm>
              <a:off x="8459938" y="4946374"/>
              <a:ext cx="26187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Generated Texts</a:t>
              </a:r>
              <a:endPara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86F47A9C-76CF-E4FF-5D7A-7C908B6A7E41}"/>
                </a:ext>
              </a:extLst>
            </p:cNvPr>
            <p:cNvSpPr txBox="1"/>
            <p:nvPr/>
          </p:nvSpPr>
          <p:spPr>
            <a:xfrm>
              <a:off x="8184871" y="1239077"/>
              <a:ext cx="3168929" cy="3609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i="1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Delivering a strong academic speech in English requires careful preparation, clear communication, and confidence. Here are some key tips to help you improve: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400" b="1" i="1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1. Understand Your Audience</a:t>
              </a:r>
            </a:p>
            <a:p>
              <a:pPr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400" b="1" i="1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 Know the audience</a:t>
              </a:r>
              <a:r>
                <a:rPr lang="en-US" altLang="zh-CN" sz="1400" i="1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: Consider the knowledge level and interests of your audience. Tailor your content to be accessible yet insightful.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400" i="1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…</a:t>
              </a:r>
            </a:p>
          </p:txBody>
        </p: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7191FAFF-ED61-50C7-04EF-1DEE945C3690}"/>
              </a:ext>
            </a:extLst>
          </p:cNvPr>
          <p:cNvSpPr txBox="1"/>
          <p:nvPr/>
        </p:nvSpPr>
        <p:spPr>
          <a:xfrm>
            <a:off x="868017" y="608446"/>
            <a:ext cx="5618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How Prompts Work in Generative AI</a:t>
            </a:r>
            <a:endParaRPr lang="zh-CN" altLang="en-US" sz="2400" b="1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1652B6-7A37-C5E3-D363-B053FFC18C43}"/>
              </a:ext>
            </a:extLst>
          </p:cNvPr>
          <p:cNvSpPr txBox="1"/>
          <p:nvPr/>
        </p:nvSpPr>
        <p:spPr>
          <a:xfrm>
            <a:off x="9528008" y="670001"/>
            <a:ext cx="1658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*</a:t>
            </a:r>
            <a:r>
              <a:rPr lang="zh-CN" altLang="en-US" sz="16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作者：张原鸣</a:t>
            </a:r>
          </a:p>
        </p:txBody>
      </p:sp>
    </p:spTree>
    <p:extLst>
      <p:ext uri="{BB962C8B-B14F-4D97-AF65-F5344CB8AC3E}">
        <p14:creationId xmlns:p14="http://schemas.microsoft.com/office/powerpoint/2010/main" val="2585722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C847CC-652B-CDA1-0953-DD93E4EA3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什么是提示工程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0E3F712-42E0-02C0-B136-06990583DA44}"/>
              </a:ext>
            </a:extLst>
          </p:cNvPr>
          <p:cNvSpPr txBox="1"/>
          <p:nvPr/>
        </p:nvSpPr>
        <p:spPr>
          <a:xfrm>
            <a:off x="527444" y="2804278"/>
            <a:ext cx="53141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Prompt engineering </a:t>
            </a:r>
            <a:r>
              <a:rPr lang="en-US" altLang="zh-CN" dirty="0"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is the process of structuring an instruction that can be interpreted and understood by a generative AI model.</a:t>
            </a:r>
          </a:p>
          <a:p>
            <a:pPr algn="r"/>
            <a:r>
              <a:rPr lang="en-US" altLang="zh-CN" dirty="0"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——Wikipedia</a:t>
            </a:r>
            <a:endParaRPr lang="zh-CN" altLang="en-US" dirty="0"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7438AD7-7310-A497-1D76-576F84C47C09}"/>
              </a:ext>
            </a:extLst>
          </p:cNvPr>
          <p:cNvSpPr txBox="1"/>
          <p:nvPr/>
        </p:nvSpPr>
        <p:spPr>
          <a:xfrm>
            <a:off x="6281530" y="2834456"/>
            <a:ext cx="53830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Designing a prompt </a:t>
            </a:r>
            <a:r>
              <a:rPr lang="en-US" altLang="zh-CN" dirty="0"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is essentially how you "program" a model like GPT-4, usually by providing instructions or some examples of how to successfully complete a task.</a:t>
            </a:r>
          </a:p>
          <a:p>
            <a:pPr algn="r"/>
            <a:r>
              <a:rPr lang="en-US" altLang="zh-CN" dirty="0"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——OpenAI</a:t>
            </a:r>
            <a:endParaRPr lang="zh-CN" altLang="en-US" dirty="0"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D118825-D2CE-73FC-2812-13B64FF851C8}"/>
              </a:ext>
            </a:extLst>
          </p:cNvPr>
          <p:cNvSpPr txBox="1"/>
          <p:nvPr/>
        </p:nvSpPr>
        <p:spPr>
          <a:xfrm>
            <a:off x="527444" y="4678017"/>
            <a:ext cx="53830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Prompt engineering </a:t>
            </a:r>
            <a:r>
              <a:rPr lang="en-US" altLang="zh-CN" dirty="0"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adds context to the prompt by providing instructions, examples, and cues to help the model produce better completions.</a:t>
            </a:r>
          </a:p>
          <a:p>
            <a:pPr algn="r"/>
            <a:r>
              <a:rPr lang="en-US" altLang="zh-CN" dirty="0"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——Microsoft Learn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A8AB42C-9AD6-0698-90B4-8FB5D2DFAB5E}"/>
              </a:ext>
            </a:extLst>
          </p:cNvPr>
          <p:cNvSpPr txBox="1"/>
          <p:nvPr/>
        </p:nvSpPr>
        <p:spPr>
          <a:xfrm>
            <a:off x="6281529" y="4678017"/>
            <a:ext cx="53830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Prompt engineering </a:t>
            </a:r>
            <a:r>
              <a:rPr lang="en-US" altLang="zh-CN" dirty="0"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is the art of communicating with a generative AI model.</a:t>
            </a:r>
          </a:p>
          <a:p>
            <a:endParaRPr lang="en-US" altLang="zh-CN" dirty="0"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  <a:p>
            <a:endParaRPr lang="en-US" altLang="zh-CN" dirty="0"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  <a:p>
            <a:pPr algn="r"/>
            <a:r>
              <a:rPr lang="en-US" altLang="zh-CN" dirty="0"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——Github Blog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2D74989-17B6-72B8-C323-E34B3144598C}"/>
              </a:ext>
            </a:extLst>
          </p:cNvPr>
          <p:cNvCxnSpPr/>
          <p:nvPr/>
        </p:nvCxnSpPr>
        <p:spPr>
          <a:xfrm>
            <a:off x="384313" y="4459357"/>
            <a:ext cx="1137699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19BE7C6-D1F2-0CAE-E6ED-11C498E17C9C}"/>
              </a:ext>
            </a:extLst>
          </p:cNvPr>
          <p:cNvCxnSpPr/>
          <p:nvPr/>
        </p:nvCxnSpPr>
        <p:spPr>
          <a:xfrm>
            <a:off x="6036367" y="2670314"/>
            <a:ext cx="0" cy="377686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461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F3CCDE-46CD-0B4C-1622-D4A84198A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D940D-6D44-4DF9-9322-B4B11F7EDCD0}" type="slidenum">
              <a:rPr lang="en-US" altLang="zh-CN" noProof="0" smtClean="0">
                <a:solidFill>
                  <a:prstClr val="black"/>
                </a:solidFill>
              </a:rPr>
              <a:pPr>
                <a:defRPr/>
              </a:pPr>
              <a:t>6</a:t>
            </a:fld>
            <a:endParaRPr lang="zh-CN" altLang="en-US" noProof="0">
              <a:solidFill>
                <a:prstClr val="black"/>
              </a:solidFill>
            </a:endParaRPr>
          </a:p>
        </p:txBody>
      </p:sp>
      <p:pic>
        <p:nvPicPr>
          <p:cNvPr id="9" name="图片 8" descr="文本&#10;&#10;描述已自动生成">
            <a:extLst>
              <a:ext uri="{FF2B5EF4-FFF2-40B4-BE49-F238E27FC236}">
                <a16:creationId xmlns:a16="http://schemas.microsoft.com/office/drawing/2014/main" id="{5B417B82-CA49-7C19-09D9-94066F9AF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703" y="425165"/>
            <a:ext cx="4278610" cy="553702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B7AB5F0-71B4-0ED8-F810-F7AE71A88971}"/>
              </a:ext>
            </a:extLst>
          </p:cNvPr>
          <p:cNvSpPr txBox="1"/>
          <p:nvPr/>
        </p:nvSpPr>
        <p:spPr>
          <a:xfrm>
            <a:off x="795131" y="940905"/>
            <a:ext cx="51617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1" i="0" dirty="0">
                <a:solidFill>
                  <a:srgbClr val="000000"/>
                </a:solidFill>
                <a:effectLst/>
                <a:latin typeface="Lucida Grande"/>
              </a:rPr>
              <a:t>A Systematic Survey of Prompt Engineering in Large Language Models: Techniques and Applications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FD2F908-E1A5-F842-ED40-01072D0352D2}"/>
              </a:ext>
            </a:extLst>
          </p:cNvPr>
          <p:cNvSpPr txBox="1"/>
          <p:nvPr/>
        </p:nvSpPr>
        <p:spPr>
          <a:xfrm>
            <a:off x="795131" y="2128847"/>
            <a:ext cx="46780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accent1"/>
                </a:solidFill>
                <a:latin typeface="Lucida Grande"/>
              </a:rPr>
              <a:t>Pranab Sahoo, Ayush Kumar Singh, </a:t>
            </a:r>
            <a:r>
              <a:rPr lang="en-US" altLang="zh-CN" sz="1600" dirty="0" err="1">
                <a:solidFill>
                  <a:schemeClr val="accent1"/>
                </a:solidFill>
                <a:latin typeface="Lucida Grande"/>
              </a:rPr>
              <a:t>Sriparna</a:t>
            </a:r>
            <a:r>
              <a:rPr lang="en-US" altLang="zh-CN" sz="1600" dirty="0">
                <a:solidFill>
                  <a:schemeClr val="accent1"/>
                </a:solidFill>
                <a:latin typeface="Lucida Grande"/>
              </a:rPr>
              <a:t> Saha, </a:t>
            </a:r>
            <a:r>
              <a:rPr lang="en-US" altLang="zh-CN" sz="1600" dirty="0" err="1">
                <a:solidFill>
                  <a:schemeClr val="accent1"/>
                </a:solidFill>
                <a:latin typeface="Lucida Grande"/>
              </a:rPr>
              <a:t>Vinija</a:t>
            </a:r>
            <a:r>
              <a:rPr lang="en-US" altLang="zh-CN" sz="1600" dirty="0">
                <a:solidFill>
                  <a:schemeClr val="accent1"/>
                </a:solidFill>
                <a:latin typeface="Lucida Grande"/>
              </a:rPr>
              <a:t> Jain, Samrat Mondal, Aman Chadha</a:t>
            </a:r>
            <a:endParaRPr lang="zh-CN" altLang="en-US" sz="1600" dirty="0">
              <a:solidFill>
                <a:schemeClr val="accent1"/>
              </a:solidFill>
              <a:latin typeface="Lucida Grande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A83F900-0094-55C2-4C24-9EAA2AD577C2}"/>
              </a:ext>
            </a:extLst>
          </p:cNvPr>
          <p:cNvSpPr txBox="1"/>
          <p:nvPr/>
        </p:nvSpPr>
        <p:spPr>
          <a:xfrm>
            <a:off x="795131" y="3035084"/>
            <a:ext cx="25238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arXiv:2402.07927</a:t>
            </a:r>
            <a:endParaRPr lang="zh-CN" altLang="en-US" sz="1400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F80AFE5-455E-7442-1B46-7B4CC95DF66D}"/>
              </a:ext>
            </a:extLst>
          </p:cNvPr>
          <p:cNvSpPr txBox="1"/>
          <p:nvPr/>
        </p:nvSpPr>
        <p:spPr>
          <a:xfrm>
            <a:off x="795131" y="3664323"/>
            <a:ext cx="5088835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zh-CN" b="1" i="0" dirty="0">
                <a:solidFill>
                  <a:srgbClr val="000000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Abstract</a:t>
            </a:r>
            <a:endParaRPr lang="en-US" altLang="zh-CN" b="0" i="0" dirty="0">
              <a:solidFill>
                <a:srgbClr val="000000"/>
              </a:solidFill>
              <a:effectLst/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“This survey paper addresses the gap by providing a structured overview of recent advancements in prompt engineering, categorized by application area.”</a:t>
            </a:r>
            <a:endParaRPr lang="en-US" altLang="zh-CN" dirty="0">
              <a:solidFill>
                <a:srgbClr val="000000"/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0B13970-495F-5A51-85F1-AAE0F269C0F6}"/>
              </a:ext>
            </a:extLst>
          </p:cNvPr>
          <p:cNvSpPr txBox="1"/>
          <p:nvPr/>
        </p:nvSpPr>
        <p:spPr>
          <a:xfrm>
            <a:off x="6758208" y="6048573"/>
            <a:ext cx="441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* Image captured from the paper on page 3.</a:t>
            </a:r>
            <a:endParaRPr lang="zh-CN" altLang="en-US" sz="1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3644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7EC87B-CD04-6193-8F30-0B94AF76B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提示工程的技术原理与方法论</a:t>
            </a:r>
          </a:p>
        </p:txBody>
      </p:sp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494B914E-1C28-D9A2-BDF0-0B7399A643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4184587"/>
              </p:ext>
            </p:extLst>
          </p:nvPr>
        </p:nvGraphicFramePr>
        <p:xfrm>
          <a:off x="4403034" y="3132999"/>
          <a:ext cx="5559287" cy="27067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4986BFB0-97EE-1C4E-91DD-37CF393F75E3}"/>
              </a:ext>
            </a:extLst>
          </p:cNvPr>
          <p:cNvSpPr txBox="1"/>
          <p:nvPr/>
        </p:nvSpPr>
        <p:spPr>
          <a:xfrm>
            <a:off x="2070653" y="4255544"/>
            <a:ext cx="1696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方法论</a:t>
            </a:r>
          </a:p>
        </p:txBody>
      </p:sp>
      <p:sp>
        <p:nvSpPr>
          <p:cNvPr id="12" name="左大括号 11">
            <a:extLst>
              <a:ext uri="{FF2B5EF4-FFF2-40B4-BE49-F238E27FC236}">
                <a16:creationId xmlns:a16="http://schemas.microsoft.com/office/drawing/2014/main" id="{BF87FB36-31D7-DB9B-4977-1EF949A88035}"/>
              </a:ext>
            </a:extLst>
          </p:cNvPr>
          <p:cNvSpPr/>
          <p:nvPr/>
        </p:nvSpPr>
        <p:spPr>
          <a:xfrm>
            <a:off x="3975652" y="3132999"/>
            <a:ext cx="218661" cy="2706757"/>
          </a:xfrm>
          <a:prstGeom prst="leftBrace">
            <a:avLst>
              <a:gd name="adj1" fmla="val 68939"/>
              <a:gd name="adj2" fmla="val 50000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136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7EC87B-CD04-6193-8F30-0B94AF76B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939" y="264690"/>
            <a:ext cx="9421177" cy="769493"/>
          </a:xfrm>
        </p:spPr>
        <p:txBody>
          <a:bodyPr>
            <a:noAutofit/>
          </a:bodyPr>
          <a:lstStyle/>
          <a:p>
            <a:r>
              <a:rPr lang="zh-CN" altLang="en-US" sz="36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方法论</a:t>
            </a:r>
            <a:endParaRPr lang="en-US" altLang="zh-CN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2DD529C-9267-462C-1F87-8260C5C91DA9}"/>
              </a:ext>
            </a:extLst>
          </p:cNvPr>
          <p:cNvSpPr txBox="1"/>
          <p:nvPr/>
        </p:nvSpPr>
        <p:spPr>
          <a:xfrm>
            <a:off x="737939" y="1530626"/>
            <a:ext cx="67188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1. </a:t>
            </a:r>
            <a:r>
              <a:rPr lang="zh-CN" altLang="en-US" sz="2000" b="1" i="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尽可能具体、描述性强且详细</a:t>
            </a:r>
            <a:endParaRPr lang="zh-CN" altLang="en-US" sz="2000" b="1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3DD63A0-6C2B-864F-3807-6D425F42A1ED}"/>
              </a:ext>
            </a:extLst>
          </p:cNvPr>
          <p:cNvSpPr txBox="1"/>
          <p:nvPr/>
        </p:nvSpPr>
        <p:spPr>
          <a:xfrm>
            <a:off x="1331844" y="2510339"/>
            <a:ext cx="129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Worse</a:t>
            </a:r>
            <a:endParaRPr lang="zh-CN" altLang="en-US" b="1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37488DF-5449-BBCE-0899-0A71D5E3BC6B}"/>
              </a:ext>
            </a:extLst>
          </p:cNvPr>
          <p:cNvSpPr/>
          <p:nvPr/>
        </p:nvSpPr>
        <p:spPr>
          <a:xfrm>
            <a:off x="1331844" y="2926054"/>
            <a:ext cx="9421177" cy="571654"/>
          </a:xfrm>
          <a:prstGeom prst="roundRect">
            <a:avLst>
              <a:gd name="adj" fmla="val 16180"/>
            </a:avLst>
          </a:prstGeom>
          <a:solidFill>
            <a:schemeClr val="bg1">
              <a:lumMod val="95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Write code to calculate the Fibonacci sequence.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8DF6590-C1C0-05FD-D11C-A04B43F35BDC}"/>
              </a:ext>
            </a:extLst>
          </p:cNvPr>
          <p:cNvSpPr txBox="1"/>
          <p:nvPr/>
        </p:nvSpPr>
        <p:spPr>
          <a:xfrm>
            <a:off x="1331844" y="3721101"/>
            <a:ext cx="129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Better</a:t>
            </a:r>
            <a:endParaRPr lang="zh-CN" altLang="en-US" b="1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6F742991-309E-698B-3B2C-CA923E284DEA}"/>
              </a:ext>
            </a:extLst>
          </p:cNvPr>
          <p:cNvSpPr/>
          <p:nvPr/>
        </p:nvSpPr>
        <p:spPr>
          <a:xfrm>
            <a:off x="1331844" y="4136816"/>
            <a:ext cx="9421177" cy="1335923"/>
          </a:xfrm>
          <a:prstGeom prst="roundRect">
            <a:avLst>
              <a:gd name="adj" fmla="val 7074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Write a </a:t>
            </a: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Python function </a:t>
            </a: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to </a:t>
            </a: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efficiently</a:t>
            </a: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 calculate the Fibonacci sequence. </a:t>
            </a: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Comment the code liberally </a:t>
            </a: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to explain what each piece does and why it's written that way.</a:t>
            </a:r>
          </a:p>
        </p:txBody>
      </p:sp>
    </p:spTree>
    <p:extLst>
      <p:ext uri="{BB962C8B-B14F-4D97-AF65-F5344CB8AC3E}">
        <p14:creationId xmlns:p14="http://schemas.microsoft.com/office/powerpoint/2010/main" val="6135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2DD529C-9267-462C-1F87-8260C5C91DA9}"/>
              </a:ext>
            </a:extLst>
          </p:cNvPr>
          <p:cNvSpPr txBox="1"/>
          <p:nvPr/>
        </p:nvSpPr>
        <p:spPr>
          <a:xfrm>
            <a:off x="737939" y="1530626"/>
            <a:ext cx="67188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i="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2. </a:t>
            </a:r>
            <a:r>
              <a:rPr lang="zh-CN" altLang="en-US" sz="2000" b="1" i="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要求模型采用角色</a:t>
            </a:r>
            <a:endParaRPr lang="en-US" altLang="zh-CN" sz="2000" b="1" i="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3DD63A0-6C2B-864F-3807-6D425F42A1ED}"/>
              </a:ext>
            </a:extLst>
          </p:cNvPr>
          <p:cNvSpPr txBox="1"/>
          <p:nvPr/>
        </p:nvSpPr>
        <p:spPr>
          <a:xfrm>
            <a:off x="1331844" y="2510339"/>
            <a:ext cx="129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Worse</a:t>
            </a:r>
            <a:endParaRPr lang="zh-CN" altLang="en-US" b="1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37488DF-5449-BBCE-0899-0A71D5E3BC6B}"/>
              </a:ext>
            </a:extLst>
          </p:cNvPr>
          <p:cNvSpPr/>
          <p:nvPr/>
        </p:nvSpPr>
        <p:spPr>
          <a:xfrm>
            <a:off x="1331844" y="2926054"/>
            <a:ext cx="9421177" cy="571654"/>
          </a:xfrm>
          <a:prstGeom prst="roundRect">
            <a:avLst>
              <a:gd name="adj" fmla="val 16180"/>
            </a:avLst>
          </a:prstGeom>
          <a:solidFill>
            <a:schemeClr val="bg1">
              <a:lumMod val="95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What’s the best time of year to enjoy New England’s fall foliage?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8DF6590-C1C0-05FD-D11C-A04B43F35BDC}"/>
              </a:ext>
            </a:extLst>
          </p:cNvPr>
          <p:cNvSpPr txBox="1"/>
          <p:nvPr/>
        </p:nvSpPr>
        <p:spPr>
          <a:xfrm>
            <a:off x="1331844" y="3721101"/>
            <a:ext cx="129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Better</a:t>
            </a:r>
            <a:endParaRPr lang="zh-CN" altLang="en-US" b="1" dirty="0">
              <a:latin typeface="Fira Code" pitchFamily="1" charset="0"/>
              <a:cs typeface="Fira Code" pitchFamily="1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6F742991-309E-698B-3B2C-CA923E284DEA}"/>
              </a:ext>
            </a:extLst>
          </p:cNvPr>
          <p:cNvSpPr/>
          <p:nvPr/>
        </p:nvSpPr>
        <p:spPr>
          <a:xfrm>
            <a:off x="1331844" y="4136816"/>
            <a:ext cx="9421177" cy="1283323"/>
          </a:xfrm>
          <a:prstGeom prst="roundRect">
            <a:avLst>
              <a:gd name="adj" fmla="val 7074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You are </a:t>
            </a: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an experienced wildlife biologist specializing in trees</a:t>
            </a: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. 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Based on the recent weather patterns in the USA, predict the best fall foliage season for New England—and </a:t>
            </a:r>
            <a:r>
              <a:rPr lang="en-US" altLang="zh-CN" sz="1600" dirty="0">
                <a:solidFill>
                  <a:schemeClr val="accent6"/>
                </a:solidFill>
                <a:latin typeface="Fira Code" pitchFamily="1" charset="0"/>
                <a:cs typeface="Fira Code" pitchFamily="1" charset="0"/>
              </a:rPr>
              <a:t>explain it to kindergarteners</a:t>
            </a:r>
            <a:r>
              <a:rPr lang="en-US" altLang="zh-CN" sz="1600" dirty="0">
                <a:solidFill>
                  <a:schemeClr val="tx1"/>
                </a:solidFill>
                <a:latin typeface="Fira Code" pitchFamily="1" charset="0"/>
                <a:cs typeface="Fira Code" pitchFamily="1" charset="0"/>
              </a:rPr>
              <a:t>.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C71A2A01-FC7C-1078-55E6-4772D1E3B49B}"/>
              </a:ext>
            </a:extLst>
          </p:cNvPr>
          <p:cNvSpPr txBox="1">
            <a:spLocks/>
          </p:cNvSpPr>
          <p:nvPr/>
        </p:nvSpPr>
        <p:spPr>
          <a:xfrm>
            <a:off x="737939" y="264690"/>
            <a:ext cx="9421177" cy="7694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sz="3600">
                <a:latin typeface="思源黑体 CN" panose="020B0500000000000000" pitchFamily="34" charset="-122"/>
                <a:ea typeface="思源黑体 CN" panose="020B0500000000000000" pitchFamily="34" charset="-122"/>
              </a:rPr>
              <a:t>方法论</a:t>
            </a:r>
            <a:endParaRPr lang="en-US" altLang="zh-CN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4215041"/>
      </p:ext>
    </p:extLst>
  </p:cSld>
  <p:clrMapOvr>
    <a:masterClrMapping/>
  </p:clrMapOvr>
</p:sld>
</file>

<file path=ppt/theme/theme1.xml><?xml version="1.0" encoding="utf-8"?>
<a:theme xmlns:a="http://schemas.openxmlformats.org/drawingml/2006/main" name="ColorBlockVTI">
  <a:themeElements>
    <a:clrScheme name="气流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ustom 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090_TF89117832_Win32" id="{E30E7D63-FC97-4B02-91D9-D67EF1130DE3}" vid="{C47F29C7-02FF-4F38-80EE-8C16EE796595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色块设计</Template>
  <TotalTime>0</TotalTime>
  <Words>1330</Words>
  <Application>Microsoft Office PowerPoint</Application>
  <PresentationFormat>宽屏</PresentationFormat>
  <Paragraphs>121</Paragraphs>
  <Slides>15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8" baseType="lpstr">
      <vt:lpstr>思源宋体 CN Light</vt:lpstr>
      <vt:lpstr>等线 Light</vt:lpstr>
      <vt:lpstr>Fira Code</vt:lpstr>
      <vt:lpstr>Calibri</vt:lpstr>
      <vt:lpstr>思源黑体 CN</vt:lpstr>
      <vt:lpstr>等线</vt:lpstr>
      <vt:lpstr>Lucida Grande</vt:lpstr>
      <vt:lpstr>Microsoft YaHei UI</vt:lpstr>
      <vt:lpstr>思源宋体 CN</vt:lpstr>
      <vt:lpstr>Arial</vt:lpstr>
      <vt:lpstr>思源宋体 CN Heavy</vt:lpstr>
      <vt:lpstr>ColorBlockVTI</vt:lpstr>
      <vt:lpstr>自定义设计方案</vt:lpstr>
      <vt:lpstr>提示工程</vt:lpstr>
      <vt:lpstr>目录</vt:lpstr>
      <vt:lpstr>生成式AI的工作特点</vt:lpstr>
      <vt:lpstr>PowerPoint 演示文稿</vt:lpstr>
      <vt:lpstr>什么是提示工程</vt:lpstr>
      <vt:lpstr>PowerPoint 演示文稿</vt:lpstr>
      <vt:lpstr>提示工程的技术原理与方法论</vt:lpstr>
      <vt:lpstr>方法论</vt:lpstr>
      <vt:lpstr>PowerPoint 演示文稿</vt:lpstr>
      <vt:lpstr>方法论</vt:lpstr>
      <vt:lpstr>方法论</vt:lpstr>
      <vt:lpstr>方法论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2024-10-19T09:44:00Z</dcterms:created>
  <dcterms:modified xsi:type="dcterms:W3CDTF">2024-10-19T09:44:16Z</dcterms:modified>
</cp:coreProperties>
</file>